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0" r:id="rId4"/>
  </p:sldMasterIdLst>
  <p:notesMasterIdLst>
    <p:notesMasterId r:id="rId27"/>
  </p:notesMasterIdLst>
  <p:sldIdLst>
    <p:sldId id="256" r:id="rId5"/>
    <p:sldId id="269" r:id="rId6"/>
    <p:sldId id="275" r:id="rId7"/>
    <p:sldId id="271" r:id="rId8"/>
    <p:sldId id="286" r:id="rId9"/>
    <p:sldId id="287" r:id="rId10"/>
    <p:sldId id="272" r:id="rId11"/>
    <p:sldId id="288" r:id="rId12"/>
    <p:sldId id="289" r:id="rId13"/>
    <p:sldId id="281" r:id="rId14"/>
    <p:sldId id="282" r:id="rId15"/>
    <p:sldId id="273" r:id="rId16"/>
    <p:sldId id="280" r:id="rId17"/>
    <p:sldId id="283" r:id="rId18"/>
    <p:sldId id="284" r:id="rId19"/>
    <p:sldId id="279" r:id="rId20"/>
    <p:sldId id="265" r:id="rId21"/>
    <p:sldId id="266" r:id="rId22"/>
    <p:sldId id="264" r:id="rId23"/>
    <p:sldId id="263" r:id="rId24"/>
    <p:sldId id="274" r:id="rId25"/>
    <p:sldId id="28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C7029F-7B41-4FB3-BFFD-5A0AA58D2567}" v="18" dt="2022-09-16T23:27:17.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81578-1965-46D6-BE99-01E0A4CAF8D7}"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0AFB6-1803-4AA9-874C-9618FF884A10}" type="slidenum">
              <a:rPr lang="en-US" smtClean="0"/>
              <a:t>‹#›</a:t>
            </a:fld>
            <a:endParaRPr lang="en-US"/>
          </a:p>
        </p:txBody>
      </p:sp>
    </p:spTree>
    <p:extLst>
      <p:ext uri="{BB962C8B-B14F-4D97-AF65-F5344CB8AC3E}">
        <p14:creationId xmlns:p14="http://schemas.microsoft.com/office/powerpoint/2010/main" val="380046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5264B48-EA4A-425A-BD04-B88CA397FF6D}" type="slidenum">
              <a:rPr lang="en-US" altLang="en-US" smtClean="0">
                <a:latin typeface="Arial" panose="020B0604020202020204" pitchFamily="34" charset="0"/>
              </a:rPr>
              <a:pPr/>
              <a:t>19</a:t>
            </a:fld>
            <a:endParaRPr lang="en-US" altLang="en-US">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75982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A77E6F4-3B32-4364-AB3B-E4EC6531CFC5}" type="slidenum">
              <a:rPr lang="en-US" altLang="en-US" smtClean="0">
                <a:latin typeface="Arial" panose="020B0604020202020204" pitchFamily="34" charset="0"/>
              </a:rPr>
              <a:pPr/>
              <a:t>20</a:t>
            </a:fld>
            <a:endParaRPr lang="en-US" altLang="en-US">
              <a:latin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28395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25888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9267649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950706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82588879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1377179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9/19/2022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3068037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9/19/2022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9826871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6089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6764DA5-CD3D-4590-A511-FCD3BC7A793E}" type="datetimeFigureOut">
              <a:rPr lang="en-US" smtClean="0"/>
              <a:t>9/19/2022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677121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3645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72621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095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9/19/2022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6714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9/19/2022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88604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A4E7D1B-D673-4CF6-8672-009D42ABD2A0}" type="datetimeFigureOut">
              <a:rPr lang="en-US" smtClean="0"/>
              <a:t>9/19/2022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57398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36763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06204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664C608-40B1-4030-A28D-5B74BC98ADCE}" type="datetimeFigureOut">
              <a:rPr lang="en-US" smtClean="0"/>
              <a:t>9/19/2022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33070860"/>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pima.edu/admission/apply-to-pima/index"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hyperlink" Target="https://www.arizona.edu/how-apply-uarizona" TargetMode="External"/><Relationship Id="rId1" Type="http://schemas.openxmlformats.org/officeDocument/2006/relationships/slideLayout" Target="../slideLayouts/slideLayout6.xml"/><Relationship Id="rId6" Type="http://schemas.openxmlformats.org/officeDocument/2006/relationships/hyperlink" Target="https://admission.asu.edu/apply" TargetMode="External"/><Relationship Id="rId5" Type="http://schemas.openxmlformats.org/officeDocument/2006/relationships/image" Target="../media/image19.png"/><Relationship Id="rId4" Type="http://schemas.openxmlformats.org/officeDocument/2006/relationships/hyperlink" Target="https://nau.edu/admission/online-student-admiss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act.org/"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collegereadiness.collegeboard.org/sat/registe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tudentaid.gov/help-center/answers/landing" TargetMode="External"/><Relationship Id="rId2" Type="http://schemas.openxmlformats.org/officeDocument/2006/relationships/hyperlink" Target="https://studentaid.gov/h/apply-for-aid/fafsa" TargetMode="Externa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hyperlink" Target="https://zoom.us/rec/share/wcdWdauo6WZLUJGVynicdZ8bPaf5aaa81SYX_aYMyUtq2ABowSztjqU8A-zAOjp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wiche.edu/tuition-savings/wue/" TargetMode="External"/><Relationship Id="rId2" Type="http://schemas.openxmlformats.org/officeDocument/2006/relationships/hyperlink" Target="file:///\\irh-ms\Counselors\College\Scholarship%20List%209.16.22.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eb3.ncaa.org/ecwr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rizonaatwork.com/locations/pima-county/job-seeker-resource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military.com/join-armed-forces/recruiting-10-tips.html"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Senior ECAP </a:t>
            </a:r>
          </a:p>
        </p:txBody>
      </p:sp>
      <p:sp>
        <p:nvSpPr>
          <p:cNvPr id="3" name="Subtitle 2"/>
          <p:cNvSpPr>
            <a:spLocks noGrp="1"/>
          </p:cNvSpPr>
          <p:nvPr>
            <p:ph type="subTitle" idx="1"/>
          </p:nvPr>
        </p:nvSpPr>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Class of 2023</a:t>
            </a:r>
          </a:p>
        </p:txBody>
      </p:sp>
      <p:pic>
        <p:nvPicPr>
          <p:cNvPr id="5" name="Picture 4" descr="Throwing graduation caps">
            <a:extLst>
              <a:ext uri="{FF2B5EF4-FFF2-40B4-BE49-F238E27FC236}">
                <a16:creationId xmlns:a16="http://schemas.microsoft.com/office/drawing/2014/main" id="{438327D4-D3CF-7134-06DB-5B6FAD7772E4}"/>
              </a:ext>
            </a:extLst>
          </p:cNvPr>
          <p:cNvPicPr>
            <a:picLocks noChangeAspect="1"/>
          </p:cNvPicPr>
          <p:nvPr/>
        </p:nvPicPr>
        <p:blipFill>
          <a:blip r:embed="rId2"/>
          <a:stretch>
            <a:fillRect/>
          </a:stretch>
        </p:blipFill>
        <p:spPr>
          <a:xfrm>
            <a:off x="1109631" y="4394039"/>
            <a:ext cx="3437013" cy="2294389"/>
          </a:xfrm>
          <a:prstGeom prst="rect">
            <a:avLst/>
          </a:prstGeom>
        </p:spPr>
      </p:pic>
    </p:spTree>
    <p:extLst>
      <p:ext uri="{BB962C8B-B14F-4D97-AF65-F5344CB8AC3E}">
        <p14:creationId xmlns:p14="http://schemas.microsoft.com/office/powerpoint/2010/main" val="3132157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10067011" cy="1080938"/>
          </a:xfrm>
        </p:spPr>
        <p:txBody>
          <a:bodyPr>
            <a:normAutofit/>
          </a:bodyPr>
          <a:lstStyle/>
          <a:p>
            <a:r>
              <a:rPr lang="en-US" sz="4000" dirty="0">
                <a:latin typeface="Tahoma" panose="020B0604030504040204" pitchFamily="34" charset="0"/>
                <a:ea typeface="Tahoma" panose="020B0604030504040204" pitchFamily="34" charset="0"/>
                <a:cs typeface="Tahoma" panose="020B0604030504040204" pitchFamily="34" charset="0"/>
              </a:rPr>
              <a:t>Enroll: 2-year community/technical college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680321" y="2336873"/>
            <a:ext cx="10718364" cy="3599316"/>
          </a:xfrm>
        </p:spPr>
        <p:txBody>
          <a:bodyPr/>
          <a:lstStyle/>
          <a:p>
            <a:pPr marL="971550" lvl="1" indent="-51435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Apply for Fall 2023 -Application opens March/April 2023</a:t>
            </a:r>
          </a:p>
          <a:p>
            <a:pPr marL="971550" lvl="1" indent="-51435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Apply for Financial Aid (FAFSA) – Opens October 1st</a:t>
            </a:r>
          </a:p>
          <a:p>
            <a:pPr marL="971550" lvl="1" indent="-51435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Take placement tests/ Meet with Academic Advisor</a:t>
            </a:r>
          </a:p>
          <a:p>
            <a:pPr marL="971550" lvl="1" indent="-51435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Attend Orientation</a:t>
            </a:r>
          </a:p>
          <a:p>
            <a:pPr marL="971550" lvl="1" indent="-514350">
              <a:buFont typeface="+mj-lt"/>
              <a:buAutoNum type="arabicPeriod"/>
              <a:defRPr/>
            </a:pPr>
            <a:r>
              <a:rPr lang="en-US" sz="2800" dirty="0">
                <a:latin typeface="Tahoma" panose="020B0604030504040204" pitchFamily="34" charset="0"/>
                <a:ea typeface="Tahoma" panose="020B0604030504040204" pitchFamily="34" charset="0"/>
                <a:cs typeface="Tahoma" panose="020B0604030504040204" pitchFamily="34" charset="0"/>
              </a:rPr>
              <a:t>Register and pay for classes</a:t>
            </a:r>
          </a:p>
          <a:p>
            <a:pPr marL="971550" lvl="1" indent="-514350">
              <a:buFont typeface="+mj-lt"/>
              <a:buAutoNum type="arabicPeriod"/>
              <a:defRPr/>
            </a:pP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lvl="1" indent="0">
              <a:buNone/>
              <a:defRPr/>
            </a:pPr>
            <a:r>
              <a:rPr lang="en-US" sz="2800" dirty="0">
                <a:latin typeface="Tahoma" panose="020B0604030504040204" pitchFamily="34" charset="0"/>
                <a:ea typeface="Tahoma" panose="020B0604030504040204" pitchFamily="34" charset="0"/>
                <a:cs typeface="Tahoma" panose="020B0604030504040204" pitchFamily="34" charset="0"/>
              </a:rPr>
              <a:t>Pima Community College Info - </a:t>
            </a:r>
            <a:r>
              <a:rPr lang="en-US" sz="2800" dirty="0">
                <a:latin typeface="Tahoma" panose="020B0604030504040204" pitchFamily="34" charset="0"/>
                <a:ea typeface="Tahoma" panose="020B0604030504040204" pitchFamily="34" charset="0"/>
                <a:cs typeface="Tahoma" panose="020B0604030504040204" pitchFamily="34" charset="0"/>
                <a:hlinkClick r:id="rId2"/>
              </a:rPr>
              <a:t>https://www.pima.edu/admission/apply-to-pima/index</a:t>
            </a:r>
            <a:endParaRPr lang="en-US" sz="2800" dirty="0">
              <a:latin typeface="Tahoma" panose="020B0604030504040204" pitchFamily="34" charset="0"/>
              <a:ea typeface="Tahoma" panose="020B0604030504040204" pitchFamily="34" charset="0"/>
              <a:cs typeface="Tahoma" panose="020B0604030504040204" pitchFamily="34" charset="0"/>
            </a:endParaRPr>
          </a:p>
          <a:p>
            <a:pPr marL="731520" lvl="1" indent="-274320">
              <a:buFont typeface="Wingdings 2"/>
              <a:buChar char=""/>
              <a:defRPr/>
            </a:pPr>
            <a:endParaRPr lang="en-US" sz="2800" dirty="0"/>
          </a:p>
          <a:p>
            <a:pPr marL="731520" lvl="1" indent="-274320">
              <a:buFont typeface="Wingdings 2"/>
              <a:buChar char=""/>
              <a:defRPr/>
            </a:pPr>
            <a:endParaRPr lang="en-US" dirty="0"/>
          </a:p>
          <a:p>
            <a:pPr marL="731520" lvl="1" indent="-274320">
              <a:buFont typeface="Wingdings 2"/>
              <a:buChar char=""/>
              <a:defRPr/>
            </a:pPr>
            <a:endParaRPr lang="en-US" dirty="0"/>
          </a:p>
          <a:p>
            <a:pPr marL="274320" indent="-274320">
              <a:buFont typeface="Wingdings 2"/>
              <a:buChar char=""/>
              <a:defRPr/>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3984797" y="6086422"/>
            <a:ext cx="3458058" cy="704948"/>
          </a:xfrm>
          <a:prstGeom prst="rect">
            <a:avLst/>
          </a:prstGeom>
        </p:spPr>
      </p:pic>
      <p:pic>
        <p:nvPicPr>
          <p:cNvPr id="6" name="Picture 5">
            <a:extLst>
              <a:ext uri="{FF2B5EF4-FFF2-40B4-BE49-F238E27FC236}">
                <a16:creationId xmlns:a16="http://schemas.microsoft.com/office/drawing/2014/main" id="{21488C5D-3927-CC82-CACA-E261F020B584}"/>
              </a:ext>
            </a:extLst>
          </p:cNvPr>
          <p:cNvPicPr>
            <a:picLocks noChangeAspect="1"/>
          </p:cNvPicPr>
          <p:nvPr/>
        </p:nvPicPr>
        <p:blipFill>
          <a:blip r:embed="rId4"/>
          <a:stretch>
            <a:fillRect/>
          </a:stretch>
        </p:blipFill>
        <p:spPr>
          <a:xfrm>
            <a:off x="10125512" y="3142284"/>
            <a:ext cx="1708557" cy="1170533"/>
          </a:xfrm>
          <a:prstGeom prst="rect">
            <a:avLst/>
          </a:prstGeom>
        </p:spPr>
      </p:pic>
      <p:pic>
        <p:nvPicPr>
          <p:cNvPr id="8" name="Picture 7">
            <a:extLst>
              <a:ext uri="{FF2B5EF4-FFF2-40B4-BE49-F238E27FC236}">
                <a16:creationId xmlns:a16="http://schemas.microsoft.com/office/drawing/2014/main" id="{F3D3291C-6074-C961-DCDB-BC51430B47CF}"/>
              </a:ext>
            </a:extLst>
          </p:cNvPr>
          <p:cNvPicPr>
            <a:picLocks noChangeAspect="1"/>
          </p:cNvPicPr>
          <p:nvPr/>
        </p:nvPicPr>
        <p:blipFill>
          <a:blip r:embed="rId5"/>
          <a:stretch>
            <a:fillRect/>
          </a:stretch>
        </p:blipFill>
        <p:spPr>
          <a:xfrm>
            <a:off x="10410737" y="5015604"/>
            <a:ext cx="1649834" cy="1170533"/>
          </a:xfrm>
          <a:prstGeom prst="rect">
            <a:avLst/>
          </a:prstGeom>
        </p:spPr>
      </p:pic>
    </p:spTree>
    <p:extLst>
      <p:ext uri="{BB962C8B-B14F-4D97-AF65-F5344CB8AC3E}">
        <p14:creationId xmlns:p14="http://schemas.microsoft.com/office/powerpoint/2010/main" val="3338836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036" y="765400"/>
            <a:ext cx="10803483" cy="1080938"/>
          </a:xfrm>
        </p:spPr>
        <p:txBody>
          <a:bodyPr>
            <a:normAutofit/>
          </a:bodyPr>
          <a:lstStyle/>
          <a:p>
            <a:r>
              <a:rPr lang="en-US" sz="3400" dirty="0">
                <a:latin typeface="Tahoma" panose="020B0604030504040204" pitchFamily="34" charset="0"/>
                <a:ea typeface="Tahoma" panose="020B0604030504040204" pitchFamily="34" charset="0"/>
                <a:cs typeface="Tahoma" panose="020B0604030504040204" pitchFamily="34" charset="0"/>
              </a:rPr>
              <a:t>Enroll: 4-year public or private college/university</a:t>
            </a:r>
          </a:p>
        </p:txBody>
      </p:sp>
      <p:sp>
        <p:nvSpPr>
          <p:cNvPr id="4" name="Content Placeholder 3"/>
          <p:cNvSpPr>
            <a:spLocks noGrp="1"/>
          </p:cNvSpPr>
          <p:nvPr>
            <p:ph sz="half" idx="1"/>
          </p:nvPr>
        </p:nvSpPr>
        <p:spPr>
          <a:xfrm>
            <a:off x="680320" y="2189748"/>
            <a:ext cx="4698358" cy="3902852"/>
          </a:xfrm>
        </p:spPr>
        <p:txBody>
          <a:bodyPr>
            <a:normAutofit/>
          </a:bodyPr>
          <a:lstStyle/>
          <a:p>
            <a:pPr marL="0" indent="0" algn="ctr">
              <a:buNone/>
              <a:defRPr/>
            </a:pPr>
            <a:r>
              <a:rPr lang="en-US" i="1" u="sng" dirty="0">
                <a:latin typeface="Tahoma" panose="020B0604030504040204" pitchFamily="34" charset="0"/>
                <a:ea typeface="Tahoma" panose="020B0604030504040204" pitchFamily="34" charset="0"/>
                <a:cs typeface="Tahoma" panose="020B0604030504040204" pitchFamily="34" charset="0"/>
              </a:rPr>
              <a:t>PUBLIC</a:t>
            </a:r>
          </a:p>
          <a:p>
            <a:pPr marL="274320" indent="-274320">
              <a:buFont typeface="Wingdings 2"/>
              <a:buChar char=""/>
              <a:defRPr/>
            </a:pPr>
            <a:r>
              <a:rPr lang="en-US" dirty="0">
                <a:latin typeface="Tahoma" panose="020B0604030504040204" pitchFamily="34" charset="0"/>
                <a:ea typeface="Tahoma" panose="020B0604030504040204" pitchFamily="34" charset="0"/>
                <a:cs typeface="Tahoma" panose="020B0604030504040204" pitchFamily="34" charset="0"/>
              </a:rPr>
              <a:t>Check application deadlines</a:t>
            </a:r>
          </a:p>
          <a:p>
            <a:pPr marL="274320" indent="-274320">
              <a:buFont typeface="Wingdings 2"/>
              <a:buChar char=""/>
              <a:defRPr/>
            </a:pPr>
            <a:r>
              <a:rPr lang="en-US" dirty="0">
                <a:latin typeface="Tahoma" panose="020B0604030504040204" pitchFamily="34" charset="0"/>
                <a:ea typeface="Tahoma" panose="020B0604030504040204" pitchFamily="34" charset="0"/>
                <a:cs typeface="Tahoma" panose="020B0604030504040204" pitchFamily="34" charset="0"/>
              </a:rPr>
              <a:t>Apply online on college website </a:t>
            </a:r>
          </a:p>
          <a:p>
            <a:pPr marL="274320" indent="-274320">
              <a:buFont typeface="Wingdings 2"/>
              <a:buChar char=""/>
              <a:defRPr/>
            </a:pPr>
            <a:r>
              <a:rPr lang="en-US" dirty="0">
                <a:latin typeface="Tahoma" panose="020B0604030504040204" pitchFamily="34" charset="0"/>
                <a:ea typeface="Tahoma" panose="020B0604030504040204" pitchFamily="34" charset="0"/>
                <a:cs typeface="Tahoma" panose="020B0604030504040204" pitchFamily="34" charset="0"/>
              </a:rPr>
              <a:t>Request transcripts be sent to colleges</a:t>
            </a:r>
          </a:p>
          <a:p>
            <a:pPr marL="274320" indent="-274320">
              <a:buFont typeface="Wingdings 2"/>
              <a:buChar char=""/>
              <a:defRPr/>
            </a:pPr>
            <a:r>
              <a:rPr lang="en-US" dirty="0">
                <a:latin typeface="Tahoma" panose="020B0604030504040204" pitchFamily="34" charset="0"/>
                <a:ea typeface="Tahoma" panose="020B0604030504040204" pitchFamily="34" charset="0"/>
                <a:cs typeface="Tahoma" panose="020B0604030504040204" pitchFamily="34" charset="0"/>
              </a:rPr>
              <a:t>Send SAT/ACT scores if required</a:t>
            </a:r>
          </a:p>
          <a:p>
            <a:pPr marL="274320" indent="-274320">
              <a:buFont typeface="Wingdings 2"/>
              <a:buChar char=""/>
              <a:defRPr/>
            </a:pPr>
            <a:r>
              <a:rPr lang="en-US" dirty="0">
                <a:latin typeface="Tahoma" panose="020B0604030504040204" pitchFamily="34" charset="0"/>
                <a:ea typeface="Tahoma" panose="020B0604030504040204" pitchFamily="34" charset="0"/>
                <a:cs typeface="Tahoma" panose="020B0604030504040204" pitchFamily="34" charset="0"/>
              </a:rPr>
              <a:t>Check requirements if applying to honors colleges</a:t>
            </a:r>
          </a:p>
        </p:txBody>
      </p:sp>
      <p:sp>
        <p:nvSpPr>
          <p:cNvPr id="5" name="Content Placeholder 4"/>
          <p:cNvSpPr>
            <a:spLocks noGrp="1"/>
          </p:cNvSpPr>
          <p:nvPr>
            <p:ph sz="half" idx="2"/>
          </p:nvPr>
        </p:nvSpPr>
        <p:spPr>
          <a:xfrm>
            <a:off x="5889683" y="2105527"/>
            <a:ext cx="5359842" cy="4247147"/>
          </a:xfrm>
        </p:spPr>
        <p:txBody>
          <a:bodyPr>
            <a:normAutofit/>
          </a:bodyPr>
          <a:lstStyle/>
          <a:p>
            <a:pPr marL="0" indent="0" algn="ctr">
              <a:buNone/>
              <a:defRPr/>
            </a:pPr>
            <a:r>
              <a:rPr lang="en-US" i="1" u="sng" dirty="0">
                <a:latin typeface="Tahoma" panose="020B0604030504040204" pitchFamily="34" charset="0"/>
                <a:ea typeface="Tahoma" panose="020B0604030504040204" pitchFamily="34" charset="0"/>
                <a:cs typeface="Tahoma" panose="020B0604030504040204" pitchFamily="34" charset="0"/>
              </a:rPr>
              <a:t>PRIVATE</a:t>
            </a:r>
          </a:p>
          <a:p>
            <a:pPr marL="274320" indent="-274320">
              <a:buFont typeface="Wingdings 2"/>
              <a:buChar char=""/>
              <a:defRPr/>
            </a:pPr>
            <a:r>
              <a:rPr lang="en-US" dirty="0">
                <a:latin typeface="Tahoma" panose="020B0604030504040204" pitchFamily="34" charset="0"/>
                <a:ea typeface="Tahoma" panose="020B0604030504040204" pitchFamily="34" charset="0"/>
                <a:cs typeface="Tahoma" panose="020B0604030504040204" pitchFamily="34" charset="0"/>
              </a:rPr>
              <a:t>Check application deadlines (Early Decision, Early Action, Regular) </a:t>
            </a:r>
          </a:p>
          <a:p>
            <a:pPr marL="274320" indent="-274320">
              <a:buFont typeface="Wingdings 2"/>
              <a:buChar char=""/>
              <a:defRPr/>
            </a:pPr>
            <a:r>
              <a:rPr lang="en-US" dirty="0">
                <a:latin typeface="Tahoma" panose="020B0604030504040204" pitchFamily="34" charset="0"/>
                <a:ea typeface="Tahoma" panose="020B0604030504040204" pitchFamily="34" charset="0"/>
                <a:cs typeface="Tahoma" panose="020B0604030504040204" pitchFamily="34" charset="0"/>
              </a:rPr>
              <a:t>Apply on-line (Common App.)</a:t>
            </a:r>
          </a:p>
          <a:p>
            <a:pPr marL="274320" indent="-274320">
              <a:buFont typeface="Wingdings 2"/>
              <a:buChar char=""/>
              <a:defRPr/>
            </a:pPr>
            <a:r>
              <a:rPr lang="en-US" dirty="0">
                <a:latin typeface="Tahoma" panose="020B0604030504040204" pitchFamily="34" charset="0"/>
                <a:ea typeface="Tahoma" panose="020B0604030504040204" pitchFamily="34" charset="0"/>
                <a:cs typeface="Tahoma" panose="020B0604030504040204" pitchFamily="34" charset="0"/>
              </a:rPr>
              <a:t>Request transcripts</a:t>
            </a:r>
          </a:p>
          <a:p>
            <a:pPr marL="274320" indent="-274320">
              <a:buFont typeface="Wingdings 2"/>
              <a:buChar char=""/>
              <a:defRPr/>
            </a:pPr>
            <a:r>
              <a:rPr lang="en-US" dirty="0">
                <a:latin typeface="Tahoma" panose="020B0604030504040204" pitchFamily="34" charset="0"/>
                <a:ea typeface="Tahoma" panose="020B0604030504040204" pitchFamily="34" charset="0"/>
                <a:cs typeface="Tahoma" panose="020B0604030504040204" pitchFamily="34" charset="0"/>
              </a:rPr>
              <a:t>Send SAT/ACT scores if required</a:t>
            </a:r>
          </a:p>
          <a:p>
            <a:pPr marL="274320" indent="-274320">
              <a:buFont typeface="Wingdings 2"/>
              <a:buChar char=""/>
              <a:defRPr/>
            </a:pPr>
            <a:r>
              <a:rPr lang="en-US" dirty="0">
                <a:latin typeface="Tahoma" panose="020B0604030504040204" pitchFamily="34" charset="0"/>
                <a:ea typeface="Tahoma" panose="020B0604030504040204" pitchFamily="34" charset="0"/>
                <a:cs typeface="Tahoma" panose="020B0604030504040204" pitchFamily="34" charset="0"/>
              </a:rPr>
              <a:t>May need 2-3 teacher letters of recommendation</a:t>
            </a:r>
          </a:p>
          <a:p>
            <a:pPr marL="274320" indent="-274320">
              <a:buFont typeface="Wingdings 2"/>
              <a:buChar char=""/>
              <a:defRPr/>
            </a:pPr>
            <a:r>
              <a:rPr lang="en-US" dirty="0">
                <a:latin typeface="Tahoma" panose="020B0604030504040204" pitchFamily="34" charset="0"/>
                <a:ea typeface="Tahoma" panose="020B0604030504040204" pitchFamily="34" charset="0"/>
                <a:cs typeface="Tahoma" panose="020B0604030504040204" pitchFamily="34" charset="0"/>
              </a:rPr>
              <a:t>May need a counselor letter of recommendation</a:t>
            </a:r>
          </a:p>
          <a:p>
            <a:pPr marL="274320" indent="-274320">
              <a:buFont typeface="Wingdings 2"/>
              <a:buChar char=""/>
              <a:defRPr/>
            </a:pPr>
            <a:endParaRPr lang="en-US" dirty="0"/>
          </a:p>
        </p:txBody>
      </p:sp>
    </p:spTree>
    <p:extLst>
      <p:ext uri="{BB962C8B-B14F-4D97-AF65-F5344CB8AC3E}">
        <p14:creationId xmlns:p14="http://schemas.microsoft.com/office/powerpoint/2010/main" val="397090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Enroll</a:t>
            </a:r>
          </a:p>
        </p:txBody>
      </p:sp>
      <p:sp>
        <p:nvSpPr>
          <p:cNvPr id="3" name="Rectangle 2"/>
          <p:cNvSpPr/>
          <p:nvPr/>
        </p:nvSpPr>
        <p:spPr>
          <a:xfrm>
            <a:off x="680321" y="2097581"/>
            <a:ext cx="11014364" cy="4081117"/>
          </a:xfrm>
          <a:prstGeom prst="rect">
            <a:avLst/>
          </a:prstGeom>
        </p:spPr>
        <p:txBody>
          <a:bodyPr wrap="square">
            <a:spAutoFit/>
          </a:bodyPr>
          <a:lstStyle/>
          <a:p>
            <a:pPr marL="457200" indent="-457200">
              <a:lnSpc>
                <a:spcPct val="90000"/>
              </a:lnSpc>
              <a:buFont typeface="Arial" panose="020B0604020202020204" pitchFamily="34" charset="0"/>
              <a:buChar char="•"/>
            </a:pPr>
            <a:r>
              <a:rPr lang="en-US" altLang="en-US" sz="2400" u="sng" dirty="0">
                <a:latin typeface="Tahoma" panose="020B0604030504040204" pitchFamily="34" charset="0"/>
                <a:ea typeface="Tahoma" panose="020B0604030504040204" pitchFamily="34" charset="0"/>
                <a:cs typeface="Tahoma" panose="020B0604030504040204" pitchFamily="34" charset="0"/>
              </a:rPr>
              <a:t>Apply </a:t>
            </a:r>
            <a:r>
              <a:rPr lang="en-US" altLang="en-US" sz="2400" dirty="0">
                <a:latin typeface="Tahoma" panose="020B0604030504040204" pitchFamily="34" charset="0"/>
                <a:ea typeface="Tahoma" panose="020B0604030504040204" pitchFamily="34" charset="0"/>
                <a:cs typeface="Tahoma" panose="020B0604030504040204" pitchFamily="34" charset="0"/>
              </a:rPr>
              <a:t>for </a:t>
            </a:r>
            <a:r>
              <a:rPr lang="en-US" alt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Fall 2023 </a:t>
            </a:r>
          </a:p>
          <a:p>
            <a:pPr marL="457200" indent="-457200">
              <a:lnSpc>
                <a:spcPct val="90000"/>
              </a:lnSpc>
              <a:buFont typeface="Arial" panose="020B0604020202020204" pitchFamily="34" charset="0"/>
              <a:buChar char="•"/>
            </a:pPr>
            <a:endParaRPr lang="en-US" altLang="en-US"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457200" indent="-457200">
              <a:lnSpc>
                <a:spcPct val="90000"/>
              </a:lnSpc>
              <a:buFont typeface="Arial" panose="020B0604020202020204" pitchFamily="34" charset="0"/>
              <a:buChar char="•"/>
            </a:pPr>
            <a:r>
              <a:rPr lang="en-US" altLang="en-US" sz="2400" dirty="0">
                <a:latin typeface="Tahoma" panose="020B0604030504040204" pitchFamily="34" charset="0"/>
                <a:ea typeface="Tahoma" panose="020B0604030504040204" pitchFamily="34" charset="0"/>
                <a:cs typeface="Tahoma" panose="020B0604030504040204" pitchFamily="34" charset="0"/>
              </a:rPr>
              <a:t>Email your counselor if you need an </a:t>
            </a:r>
            <a:r>
              <a:rPr lang="en-US" altLang="en-US" sz="2400" u="sng" dirty="0">
                <a:latin typeface="Tahoma" panose="020B0604030504040204" pitchFamily="34" charset="0"/>
                <a:ea typeface="Tahoma" panose="020B0604030504040204" pitchFamily="34" charset="0"/>
                <a:cs typeface="Tahoma" panose="020B0604030504040204" pitchFamily="34" charset="0"/>
              </a:rPr>
              <a:t>unofficial transcript </a:t>
            </a:r>
            <a:r>
              <a:rPr lang="en-US" altLang="en-US" sz="2400" dirty="0">
                <a:latin typeface="Tahoma" panose="020B0604030504040204" pitchFamily="34" charset="0"/>
                <a:ea typeface="Tahoma" panose="020B0604030504040204" pitchFamily="34" charset="0"/>
                <a:cs typeface="Tahoma" panose="020B0604030504040204" pitchFamily="34" charset="0"/>
              </a:rPr>
              <a:t>to complete the application.</a:t>
            </a:r>
          </a:p>
          <a:p>
            <a:pPr marL="457200" indent="-457200">
              <a:lnSpc>
                <a:spcPct val="90000"/>
              </a:lnSpc>
              <a:buFont typeface="Arial" panose="020B0604020202020204" pitchFamily="34" charset="0"/>
              <a:buChar char="•"/>
            </a:pPr>
            <a:endParaRPr lang="en-US" alt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lnSpc>
                <a:spcPct val="90000"/>
              </a:lnSpc>
              <a:buFont typeface="Arial" panose="020B0604020202020204" pitchFamily="34" charset="0"/>
              <a:buChar char="•"/>
            </a:pPr>
            <a:r>
              <a:rPr lang="en-US" altLang="en-US" sz="2400" u="sng" dirty="0">
                <a:latin typeface="Tahoma" panose="020B0604030504040204" pitchFamily="34" charset="0"/>
                <a:ea typeface="Tahoma" panose="020B0604030504040204" pitchFamily="34" charset="0"/>
                <a:cs typeface="Tahoma" panose="020B0604030504040204" pitchFamily="34" charset="0"/>
              </a:rPr>
              <a:t>Application fees</a:t>
            </a:r>
            <a:r>
              <a:rPr lang="en-US" altLang="en-US" sz="2400" dirty="0">
                <a:latin typeface="Tahoma" panose="020B0604030504040204" pitchFamily="34" charset="0"/>
                <a:ea typeface="Tahoma" panose="020B0604030504040204" pitchFamily="34" charset="0"/>
                <a:cs typeface="Tahoma" panose="020B0604030504040204" pitchFamily="34" charset="0"/>
              </a:rPr>
              <a:t> may vary depending on which application platform (college website, Common App., Coalition App., etc.).</a:t>
            </a:r>
          </a:p>
          <a:p>
            <a:pPr marL="457200" indent="-457200">
              <a:lnSpc>
                <a:spcPct val="90000"/>
              </a:lnSpc>
              <a:buFont typeface="Arial" panose="020B0604020202020204" pitchFamily="34" charset="0"/>
              <a:buChar char="•"/>
            </a:pPr>
            <a:endParaRPr lang="en-US" alt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lnSpc>
                <a:spcPct val="90000"/>
              </a:lnSpc>
              <a:buFont typeface="Arial" panose="020B0604020202020204" pitchFamily="34" charset="0"/>
              <a:buChar char="•"/>
            </a:pPr>
            <a:r>
              <a:rPr lang="en-US" altLang="en-US" sz="2400" dirty="0">
                <a:latin typeface="Tahoma" panose="020B0604030504040204" pitchFamily="34" charset="0"/>
                <a:ea typeface="Tahoma" panose="020B0604030504040204" pitchFamily="34" charset="0"/>
                <a:cs typeface="Tahoma" panose="020B0604030504040204" pitchFamily="34" charset="0"/>
              </a:rPr>
              <a:t>For ASU, NAU, and UA use the university website.                </a:t>
            </a:r>
          </a:p>
          <a:p>
            <a:pPr>
              <a:lnSpc>
                <a:spcPct val="90000"/>
              </a:lnSpc>
            </a:pPr>
            <a:r>
              <a:rPr lang="en-US" altLang="en-US" sz="2400" dirty="0">
                <a:latin typeface="Tahoma" panose="020B0604030504040204" pitchFamily="34" charset="0"/>
                <a:ea typeface="Tahoma" panose="020B0604030504040204" pitchFamily="34" charset="0"/>
                <a:cs typeface="Tahoma" panose="020B0604030504040204" pitchFamily="34" charset="0"/>
              </a:rPr>
              <a:t>	</a:t>
            </a:r>
          </a:p>
          <a:p>
            <a:pPr marL="457200" indent="-457200">
              <a:lnSpc>
                <a:spcPct val="90000"/>
              </a:lnSpc>
              <a:buFont typeface="Arial" panose="020B0604020202020204" pitchFamily="34" charset="0"/>
              <a:buChar char="•"/>
            </a:pPr>
            <a:r>
              <a:rPr lang="en-US" altLang="en-US" sz="2400" dirty="0">
                <a:latin typeface="Tahoma" panose="020B0604030504040204" pitchFamily="34" charset="0"/>
                <a:ea typeface="Tahoma" panose="020B0604030504040204" pitchFamily="34" charset="0"/>
                <a:cs typeface="Tahoma" panose="020B0604030504040204" pitchFamily="34" charset="0"/>
              </a:rPr>
              <a:t>If you qualify for Free/Reduced lunch, you may qualify for a fee waiver. See your counselor for more information.</a:t>
            </a:r>
          </a:p>
        </p:txBody>
      </p:sp>
      <p:pic>
        <p:nvPicPr>
          <p:cNvPr id="4" name="Picture 3">
            <a:hlinkClick r:id="rId2"/>
          </p:cNvPr>
          <p:cNvPicPr>
            <a:picLocks noChangeAspect="1"/>
          </p:cNvPicPr>
          <p:nvPr/>
        </p:nvPicPr>
        <p:blipFill>
          <a:blip r:embed="rId3"/>
          <a:stretch>
            <a:fillRect/>
          </a:stretch>
        </p:blipFill>
        <p:spPr>
          <a:xfrm>
            <a:off x="8154965" y="820590"/>
            <a:ext cx="1748082" cy="541563"/>
          </a:xfrm>
          <a:prstGeom prst="rect">
            <a:avLst/>
          </a:prstGeom>
        </p:spPr>
      </p:pic>
      <p:pic>
        <p:nvPicPr>
          <p:cNvPr id="5" name="Picture 4">
            <a:hlinkClick r:id="rId4"/>
          </p:cNvPr>
          <p:cNvPicPr>
            <a:picLocks noChangeAspect="1"/>
          </p:cNvPicPr>
          <p:nvPr/>
        </p:nvPicPr>
        <p:blipFill>
          <a:blip r:embed="rId5"/>
          <a:stretch>
            <a:fillRect/>
          </a:stretch>
        </p:blipFill>
        <p:spPr>
          <a:xfrm>
            <a:off x="5404824" y="876883"/>
            <a:ext cx="2296287" cy="428976"/>
          </a:xfrm>
          <a:prstGeom prst="rect">
            <a:avLst/>
          </a:prstGeom>
        </p:spPr>
      </p:pic>
      <p:pic>
        <p:nvPicPr>
          <p:cNvPr id="8" name="Picture 7">
            <a:hlinkClick r:id="rId6"/>
          </p:cNvPr>
          <p:cNvPicPr>
            <a:picLocks noChangeAspect="1"/>
          </p:cNvPicPr>
          <p:nvPr/>
        </p:nvPicPr>
        <p:blipFill>
          <a:blip r:embed="rId7"/>
          <a:stretch>
            <a:fillRect/>
          </a:stretch>
        </p:blipFill>
        <p:spPr>
          <a:xfrm>
            <a:off x="2769441" y="872265"/>
            <a:ext cx="2181529" cy="438211"/>
          </a:xfrm>
          <a:prstGeom prst="rect">
            <a:avLst/>
          </a:prstGeom>
        </p:spPr>
      </p:pic>
    </p:spTree>
    <p:extLst>
      <p:ext uri="{BB962C8B-B14F-4D97-AF65-F5344CB8AC3E}">
        <p14:creationId xmlns:p14="http://schemas.microsoft.com/office/powerpoint/2010/main" val="1038722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SAT &amp; ACT Test Scores</a:t>
            </a:r>
          </a:p>
        </p:txBody>
      </p:sp>
      <p:sp>
        <p:nvSpPr>
          <p:cNvPr id="3" name="Content Placeholder 2"/>
          <p:cNvSpPr>
            <a:spLocks noGrp="1"/>
          </p:cNvSpPr>
          <p:nvPr>
            <p:ph idx="1"/>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Many colleges are test optional.  This means students are not required to take the tests or send the scores to complete the college application process.  </a:t>
            </a:r>
          </a:p>
          <a:p>
            <a:endParaRPr lang="en-US" sz="10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Scores are often used for scholarship consideration and are still required for specific programs so be sure to check the college website for requirements.</a:t>
            </a:r>
          </a:p>
          <a:p>
            <a:endParaRPr lang="en-US" sz="10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If you have taken the SAT or ACT and need to send official test scores, please do so through the SAT and ACT websites.</a:t>
            </a:r>
          </a:p>
        </p:txBody>
      </p:sp>
      <p:pic>
        <p:nvPicPr>
          <p:cNvPr id="5" name="Picture 4">
            <a:hlinkClick r:id="rId2"/>
          </p:cNvPr>
          <p:cNvPicPr>
            <a:picLocks noChangeAspect="1"/>
          </p:cNvPicPr>
          <p:nvPr/>
        </p:nvPicPr>
        <p:blipFill>
          <a:blip r:embed="rId3"/>
          <a:stretch>
            <a:fillRect/>
          </a:stretch>
        </p:blipFill>
        <p:spPr>
          <a:xfrm>
            <a:off x="9843087" y="2851088"/>
            <a:ext cx="2161427" cy="992354"/>
          </a:xfrm>
          <a:prstGeom prst="rect">
            <a:avLst/>
          </a:prstGeom>
        </p:spPr>
      </p:pic>
      <p:pic>
        <p:nvPicPr>
          <p:cNvPr id="6" name="Picture 5">
            <a:hlinkClick r:id="rId4"/>
          </p:cNvPr>
          <p:cNvPicPr>
            <a:picLocks noChangeAspect="1"/>
          </p:cNvPicPr>
          <p:nvPr/>
        </p:nvPicPr>
        <p:blipFill>
          <a:blip r:embed="rId5"/>
          <a:stretch>
            <a:fillRect/>
          </a:stretch>
        </p:blipFill>
        <p:spPr>
          <a:xfrm>
            <a:off x="10314942" y="4864848"/>
            <a:ext cx="1217718" cy="1159731"/>
          </a:xfrm>
          <a:prstGeom prst="rect">
            <a:avLst/>
          </a:prstGeom>
        </p:spPr>
      </p:pic>
    </p:spTree>
    <p:extLst>
      <p:ext uri="{BB962C8B-B14F-4D97-AF65-F5344CB8AC3E}">
        <p14:creationId xmlns:p14="http://schemas.microsoft.com/office/powerpoint/2010/main" val="1890643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68" y="488533"/>
            <a:ext cx="8879306" cy="1544804"/>
          </a:xfrm>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Letters of Recommendation</a:t>
            </a:r>
          </a:p>
        </p:txBody>
      </p:sp>
      <p:sp>
        <p:nvSpPr>
          <p:cNvPr id="3" name="Content Placeholder 2"/>
          <p:cNvSpPr>
            <a:spLocks noGrp="1"/>
          </p:cNvSpPr>
          <p:nvPr>
            <p:ph idx="1"/>
          </p:nvPr>
        </p:nvSpPr>
        <p:spPr>
          <a:xfrm>
            <a:off x="584068" y="2360935"/>
            <a:ext cx="10388732" cy="4008531"/>
          </a:xfrm>
        </p:spPr>
        <p:txBody>
          <a:bodyPr>
            <a:normAutofit/>
          </a:bodyPr>
          <a:lstStyle/>
          <a:p>
            <a:r>
              <a:rPr lang="en-US" altLang="en-US" sz="2800" dirty="0">
                <a:latin typeface="Tahoma" panose="020B0604030504040204" pitchFamily="34" charset="0"/>
                <a:ea typeface="Tahoma" panose="020B0604030504040204" pitchFamily="34" charset="0"/>
                <a:cs typeface="Tahoma" panose="020B0604030504040204" pitchFamily="34" charset="0"/>
              </a:rPr>
              <a:t>Teacher Letter of Recommendation </a:t>
            </a:r>
          </a:p>
          <a:p>
            <a:pPr lvl="1"/>
            <a:r>
              <a:rPr lang="en-US" altLang="en-US" sz="2200" dirty="0">
                <a:latin typeface="Tahoma" panose="020B0604030504040204" pitchFamily="34" charset="0"/>
                <a:ea typeface="Tahoma" panose="020B0604030504040204" pitchFamily="34" charset="0"/>
                <a:cs typeface="Tahoma" panose="020B0604030504040204" pitchFamily="34" charset="0"/>
              </a:rPr>
              <a:t>Check with the teachers NOW to ask if they will write one for you and to find out what they want from you.</a:t>
            </a:r>
          </a:p>
          <a:p>
            <a:pPr lvl="1"/>
            <a:r>
              <a:rPr lang="en-US" altLang="en-US" sz="2200" dirty="0">
                <a:latin typeface="Tahoma" panose="020B0604030504040204" pitchFamily="34" charset="0"/>
                <a:ea typeface="Tahoma" panose="020B0604030504040204" pitchFamily="34" charset="0"/>
                <a:cs typeface="Tahoma" panose="020B0604030504040204" pitchFamily="34" charset="0"/>
              </a:rPr>
              <a:t>Please talk to your teacher before you invite them via Common App.</a:t>
            </a:r>
          </a:p>
          <a:p>
            <a:pPr lvl="1"/>
            <a:r>
              <a:rPr lang="en-US" altLang="en-US" sz="2200" dirty="0">
                <a:latin typeface="Tahoma" panose="020B0604030504040204" pitchFamily="34" charset="0"/>
                <a:ea typeface="Tahoma" panose="020B0604030504040204" pitchFamily="34" charset="0"/>
                <a:cs typeface="Tahoma" panose="020B0604030504040204" pitchFamily="34" charset="0"/>
              </a:rPr>
              <a:t>Be sure to write a thank you note to the teacher for writing a letter for you!</a:t>
            </a:r>
          </a:p>
          <a:p>
            <a:pPr marL="457200" lvl="1" indent="0">
              <a:buNone/>
            </a:pPr>
            <a:endParaRPr lang="en-US" altLang="en-US" sz="2200" dirty="0">
              <a:latin typeface="Tahoma" panose="020B0604030504040204" pitchFamily="34" charset="0"/>
              <a:ea typeface="Tahoma" panose="020B0604030504040204" pitchFamily="34" charset="0"/>
              <a:cs typeface="Tahoma" panose="020B0604030504040204" pitchFamily="34" charset="0"/>
            </a:endParaRPr>
          </a:p>
          <a:p>
            <a:r>
              <a:rPr lang="en-US" altLang="en-US" sz="2800" dirty="0">
                <a:latin typeface="Tahoma" panose="020B0604030504040204" pitchFamily="34" charset="0"/>
                <a:ea typeface="Tahoma" panose="020B0604030504040204" pitchFamily="34" charset="0"/>
                <a:cs typeface="Tahoma" panose="020B0604030504040204" pitchFamily="34" charset="0"/>
              </a:rPr>
              <a:t>Counselor Letters of Recommendation </a:t>
            </a:r>
            <a:r>
              <a:rPr lang="en-US" altLang="en-US" dirty="0">
                <a:latin typeface="Tahoma" panose="020B0604030504040204" pitchFamily="34" charset="0"/>
                <a:ea typeface="Tahoma" panose="020B0604030504040204" pitchFamily="34" charset="0"/>
                <a:cs typeface="Tahoma" panose="020B0604030504040204" pitchFamily="34" charset="0"/>
              </a:rPr>
              <a:t> </a:t>
            </a:r>
          </a:p>
          <a:p>
            <a:pPr lvl="1"/>
            <a:r>
              <a:rPr lang="en-US" altLang="en-US" sz="2200" dirty="0">
                <a:latin typeface="Tahoma" panose="020B0604030504040204" pitchFamily="34" charset="0"/>
                <a:ea typeface="Tahoma" panose="020B0604030504040204" pitchFamily="34" charset="0"/>
                <a:cs typeface="Tahoma" panose="020B0604030504040204" pitchFamily="34" charset="0"/>
              </a:rPr>
              <a:t>Request at least 2 weeks notice.</a:t>
            </a:r>
            <a:endParaRPr lang="en-US" altLang="en-US" sz="22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lvl="1"/>
            <a:r>
              <a:rPr lang="en-US" altLang="en-US" sz="22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Complete the LOR Request form on the Counseling website and send it to your counselor.</a:t>
            </a:r>
            <a:endParaRPr lang="en-US" altLang="en-US" sz="22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43726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What makes a great application?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680321" y="2057400"/>
            <a:ext cx="9967626" cy="4318233"/>
          </a:xfrm>
        </p:spPr>
        <p:txBody>
          <a:bodyPr>
            <a:normAutofit/>
          </a:bodyPr>
          <a:lstStyle/>
          <a:p>
            <a:pPr>
              <a:lnSpc>
                <a:spcPct val="150000"/>
              </a:lnSpc>
            </a:pPr>
            <a:r>
              <a:rPr lang="en-US" altLang="en-US" dirty="0">
                <a:latin typeface="Tahoma" panose="020B0604030504040204" pitchFamily="34" charset="0"/>
                <a:ea typeface="Tahoma" panose="020B0604030504040204" pitchFamily="34" charset="0"/>
                <a:cs typeface="Tahoma" panose="020B0604030504040204" pitchFamily="34" charset="0"/>
              </a:rPr>
              <a:t>Professional and error free application.</a:t>
            </a:r>
          </a:p>
          <a:p>
            <a:pPr>
              <a:lnSpc>
                <a:spcPct val="150000"/>
              </a:lnSpc>
            </a:pPr>
            <a:r>
              <a:rPr lang="en-US" altLang="en-US" dirty="0">
                <a:latin typeface="Tahoma" panose="020B0604030504040204" pitchFamily="34" charset="0"/>
                <a:ea typeface="Tahoma" panose="020B0604030504040204" pitchFamily="34" charset="0"/>
                <a:cs typeface="Tahoma" panose="020B0604030504040204" pitchFamily="34" charset="0"/>
              </a:rPr>
              <a:t>Be authentic, genuine and confident.</a:t>
            </a:r>
          </a:p>
          <a:p>
            <a:r>
              <a:rPr lang="en-US" altLang="en-US" dirty="0">
                <a:latin typeface="Tahoma" panose="020B0604030504040204" pitchFamily="34" charset="0"/>
                <a:ea typeface="Tahoma" panose="020B0604030504040204" pitchFamily="34" charset="0"/>
                <a:cs typeface="Tahoma" panose="020B0604030504040204" pitchFamily="34" charset="0"/>
              </a:rPr>
              <a:t>Colleges are looking for well-rounded, likeable students who will make their campuses diverse.</a:t>
            </a:r>
          </a:p>
          <a:p>
            <a:pPr>
              <a:lnSpc>
                <a:spcPct val="150000"/>
              </a:lnSpc>
            </a:pPr>
            <a:r>
              <a:rPr lang="en-US" altLang="en-US" dirty="0">
                <a:latin typeface="Tahoma" panose="020B0604030504040204" pitchFamily="34" charset="0"/>
                <a:ea typeface="Tahoma" panose="020B0604030504040204" pitchFamily="34" charset="0"/>
                <a:cs typeface="Tahoma" panose="020B0604030504040204" pitchFamily="34" charset="0"/>
              </a:rPr>
              <a:t>What makes you different, unique and amazing. (clubs &amp; activities)</a:t>
            </a:r>
          </a:p>
          <a:p>
            <a:pPr>
              <a:lnSpc>
                <a:spcPct val="150000"/>
              </a:lnSpc>
            </a:pPr>
            <a:r>
              <a:rPr lang="en-US" altLang="en-US" dirty="0">
                <a:latin typeface="Tahoma" panose="020B0604030504040204" pitchFamily="34" charset="0"/>
                <a:ea typeface="Tahoma" panose="020B0604030504040204" pitchFamily="34" charset="0"/>
                <a:cs typeface="Tahoma" panose="020B0604030504040204" pitchFamily="34" charset="0"/>
              </a:rPr>
              <a:t>Have someone review the essay and be sure to answer the prompt.</a:t>
            </a:r>
          </a:p>
          <a:p>
            <a:pPr>
              <a:lnSpc>
                <a:spcPct val="150000"/>
              </a:lnSpc>
            </a:pPr>
            <a:r>
              <a:rPr lang="en-US" altLang="en-US" dirty="0">
                <a:latin typeface="Tahoma" panose="020B0604030504040204" pitchFamily="34" charset="0"/>
                <a:ea typeface="Tahoma" panose="020B0604030504040204" pitchFamily="34" charset="0"/>
                <a:cs typeface="Tahoma" panose="020B0604030504040204" pitchFamily="34" charset="0"/>
              </a:rPr>
              <a:t>Choose your recommenders well.</a:t>
            </a:r>
          </a:p>
          <a:p>
            <a:endParaRPr lang="en-US" dirty="0"/>
          </a:p>
        </p:txBody>
      </p:sp>
    </p:spTree>
    <p:extLst>
      <p:ext uri="{BB962C8B-B14F-4D97-AF65-F5344CB8AC3E}">
        <p14:creationId xmlns:p14="http://schemas.microsoft.com/office/powerpoint/2010/main" val="2590825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Helpful hints for the application process……</a:t>
            </a:r>
          </a:p>
        </p:txBody>
      </p:sp>
      <p:sp>
        <p:nvSpPr>
          <p:cNvPr id="3" name="Content Placeholder 2"/>
          <p:cNvSpPr>
            <a:spLocks noGrp="1"/>
          </p:cNvSpPr>
          <p:nvPr>
            <p:ph idx="1"/>
          </p:nvPr>
        </p:nvSpPr>
        <p:spPr>
          <a:xfrm>
            <a:off x="680321" y="2336873"/>
            <a:ext cx="9613861" cy="3897672"/>
          </a:xfrm>
        </p:spPr>
        <p:txBody>
          <a:bodyPr>
            <a:normAutofit fontScale="92500"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Find the best college fit, it is different for each student. Consider majors, extra-curricular opportunities available, and how are you going to pay for it.</a:t>
            </a:r>
          </a:p>
          <a:p>
            <a:endParaRPr lang="en-US" altLang="en-US" sz="1000" dirty="0">
              <a:latin typeface="Tahoma" panose="020B0604030504040204" pitchFamily="34" charset="0"/>
              <a:ea typeface="Tahoma" panose="020B0604030504040204" pitchFamily="34" charset="0"/>
              <a:cs typeface="Tahoma" panose="020B0604030504040204" pitchFamily="34" charset="0"/>
            </a:endParaRPr>
          </a:p>
          <a:p>
            <a:r>
              <a:rPr lang="en-US" altLang="en-US" dirty="0">
                <a:latin typeface="Tahoma" panose="020B0604030504040204" pitchFamily="34" charset="0"/>
                <a:ea typeface="Tahoma" panose="020B0604030504040204" pitchFamily="34" charset="0"/>
                <a:cs typeface="Tahoma" panose="020B0604030504040204" pitchFamily="34" charset="0"/>
              </a:rPr>
              <a:t>Designate a time at least once a week to work on applications. Include your parents in the process, but you should be doing all the work.</a:t>
            </a:r>
          </a:p>
          <a:p>
            <a:endParaRPr lang="en-US" altLang="en-US" sz="1100" dirty="0">
              <a:latin typeface="Tahoma" panose="020B0604030504040204" pitchFamily="34" charset="0"/>
              <a:ea typeface="Tahoma" panose="020B0604030504040204" pitchFamily="34" charset="0"/>
              <a:cs typeface="Tahoma" panose="020B0604030504040204" pitchFamily="34" charset="0"/>
            </a:endParaRPr>
          </a:p>
          <a:p>
            <a:r>
              <a:rPr lang="en-US" altLang="en-US" dirty="0">
                <a:latin typeface="Tahoma" panose="020B0604030504040204" pitchFamily="34" charset="0"/>
                <a:ea typeface="Tahoma" panose="020B0604030504040204" pitchFamily="34" charset="0"/>
                <a:cs typeface="Tahoma" panose="020B0604030504040204" pitchFamily="34" charset="0"/>
              </a:rPr>
              <a:t>Each school has different requirements.  Make a list of the schools,  deadlines and requirements (essays, letters of recommendations, videos messages) for each application.  </a:t>
            </a:r>
          </a:p>
          <a:p>
            <a:endParaRPr lang="en-US" altLang="en-US" sz="1100" dirty="0">
              <a:latin typeface="Tahoma" panose="020B0604030504040204" pitchFamily="34" charset="0"/>
              <a:ea typeface="Tahoma" panose="020B0604030504040204" pitchFamily="34" charset="0"/>
              <a:cs typeface="Tahoma" panose="020B0604030504040204" pitchFamily="34" charset="0"/>
            </a:endParaRPr>
          </a:p>
          <a:p>
            <a:r>
              <a:rPr lang="en-US" altLang="en-US" dirty="0">
                <a:latin typeface="Tahoma" panose="020B0604030504040204" pitchFamily="34" charset="0"/>
                <a:ea typeface="Tahoma" panose="020B0604030504040204" pitchFamily="34" charset="0"/>
                <a:cs typeface="Tahoma" panose="020B0604030504040204" pitchFamily="34" charset="0"/>
              </a:rPr>
              <a:t>Keep copies of everything you submit!</a:t>
            </a:r>
          </a:p>
        </p:txBody>
      </p:sp>
    </p:spTree>
    <p:extLst>
      <p:ext uri="{BB962C8B-B14F-4D97-AF65-F5344CB8AC3E}">
        <p14:creationId xmlns:p14="http://schemas.microsoft.com/office/powerpoint/2010/main" val="1319278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19793" y="753228"/>
            <a:ext cx="10274531" cy="1080938"/>
          </a:xfrm>
        </p:spPr>
        <p:txBody>
          <a:bodyPr/>
          <a:lstStyle/>
          <a:p>
            <a:r>
              <a:rPr lang="en-US" altLang="en-US" dirty="0">
                <a:latin typeface="Tahoma" panose="020B0604030504040204" pitchFamily="34" charset="0"/>
                <a:ea typeface="Tahoma" panose="020B0604030504040204" pitchFamily="34" charset="0"/>
                <a:cs typeface="Tahoma" panose="020B0604030504040204" pitchFamily="34" charset="0"/>
              </a:rPr>
              <a:t>FAFSA – Free Application for Federal Student Aid</a:t>
            </a:r>
            <a:r>
              <a:rPr lang="en-US" altLang="en-US" dirty="0"/>
              <a:t>	</a:t>
            </a:r>
          </a:p>
        </p:txBody>
      </p:sp>
      <p:sp>
        <p:nvSpPr>
          <p:cNvPr id="23555" name="Content Placeholder 2"/>
          <p:cNvSpPr>
            <a:spLocks noGrp="1"/>
          </p:cNvSpPr>
          <p:nvPr>
            <p:ph idx="1"/>
          </p:nvPr>
        </p:nvSpPr>
        <p:spPr>
          <a:xfrm>
            <a:off x="680321" y="2264684"/>
            <a:ext cx="10533548" cy="4087990"/>
          </a:xfrm>
        </p:spPr>
        <p:txBody>
          <a:bodyPr>
            <a:normAutofit fontScale="92500" lnSpcReduction="20000"/>
          </a:bodyPr>
          <a:lstStyle/>
          <a:p>
            <a:r>
              <a:rPr lang="en-US" altLang="en-US" dirty="0">
                <a:latin typeface="Tahoma" panose="020B0604030504040204" pitchFamily="34" charset="0"/>
                <a:ea typeface="Tahoma" panose="020B0604030504040204" pitchFamily="34" charset="0"/>
                <a:cs typeface="Tahoma" panose="020B0604030504040204" pitchFamily="34" charset="0"/>
              </a:rPr>
              <a:t>Opens October 1</a:t>
            </a:r>
            <a:r>
              <a:rPr lang="en-US" altLang="en-US" baseline="30000" dirty="0">
                <a:latin typeface="Tahoma" panose="020B0604030504040204" pitchFamily="34" charset="0"/>
                <a:ea typeface="Tahoma" panose="020B0604030504040204" pitchFamily="34" charset="0"/>
                <a:cs typeface="Tahoma" panose="020B0604030504040204" pitchFamily="34" charset="0"/>
              </a:rPr>
              <a:t>st</a:t>
            </a:r>
            <a:r>
              <a:rPr lang="en-US" altLang="en-US" dirty="0">
                <a:latin typeface="Tahoma" panose="020B0604030504040204" pitchFamily="34" charset="0"/>
                <a:ea typeface="Tahoma" panose="020B0604030504040204" pitchFamily="34" charset="0"/>
                <a:cs typeface="Tahoma" panose="020B0604030504040204" pitchFamily="34" charset="0"/>
              </a:rPr>
              <a:t> – colleges may require this to be completed to be eligible for some scholarships and loans. </a:t>
            </a:r>
          </a:p>
          <a:p>
            <a:r>
              <a:rPr lang="en-US" altLang="en-US"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hlinkClick r:id="rId2"/>
              </a:rPr>
              <a:t>https://studentaid.gov/h/apply-for-aid/fafsa </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altLang="en-US" b="1" dirty="0">
                <a:latin typeface="Tahoma" panose="020B0604030504040204" pitchFamily="34" charset="0"/>
                <a:ea typeface="Tahoma" panose="020B0604030504040204" pitchFamily="34" charset="0"/>
                <a:cs typeface="Tahoma" panose="020B0604030504040204" pitchFamily="34" charset="0"/>
              </a:rPr>
              <a:t>First Step: </a:t>
            </a:r>
            <a:r>
              <a:rPr lang="en-US" altLang="en-US" dirty="0">
                <a:latin typeface="Tahoma" panose="020B0604030504040204" pitchFamily="34" charset="0"/>
                <a:ea typeface="Tahoma" panose="020B0604030504040204" pitchFamily="34" charset="0"/>
                <a:cs typeface="Tahoma" panose="020B0604030504040204" pitchFamily="34" charset="0"/>
              </a:rPr>
              <a:t>Create an FSA ID for both Student </a:t>
            </a:r>
            <a:r>
              <a:rPr lang="en-US" altLang="en-US" b="1"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and</a:t>
            </a:r>
            <a:r>
              <a:rPr lang="en-US" altLang="en-US" dirty="0">
                <a:latin typeface="Tahoma" panose="020B0604030504040204" pitchFamily="34" charset="0"/>
                <a:ea typeface="Tahoma" panose="020B0604030504040204" pitchFamily="34" charset="0"/>
                <a:cs typeface="Tahoma" panose="020B0604030504040204" pitchFamily="34" charset="0"/>
              </a:rPr>
              <a:t> Parent.</a:t>
            </a:r>
          </a:p>
          <a:p>
            <a:pPr lvl="1"/>
            <a:r>
              <a:rPr lang="en-US" altLang="en-US" dirty="0">
                <a:latin typeface="Tahoma" panose="020B0604030504040204" pitchFamily="34" charset="0"/>
                <a:ea typeface="Tahoma" panose="020B0604030504040204" pitchFamily="34" charset="0"/>
                <a:cs typeface="Tahoma" panose="020B0604030504040204" pitchFamily="34" charset="0"/>
              </a:rPr>
              <a:t>Write it down so that you have it the following years.</a:t>
            </a:r>
          </a:p>
          <a:p>
            <a:pPr lvl="1"/>
            <a:endParaRPr lang="en-US" altLang="en-US" sz="900" dirty="0">
              <a:latin typeface="Tahoma" panose="020B0604030504040204" pitchFamily="34" charset="0"/>
              <a:ea typeface="Tahoma" panose="020B0604030504040204" pitchFamily="34" charset="0"/>
              <a:cs typeface="Tahoma" panose="020B0604030504040204" pitchFamily="34" charset="0"/>
            </a:endParaRPr>
          </a:p>
          <a:p>
            <a:r>
              <a:rPr lang="en-US" altLang="en-US" dirty="0">
                <a:latin typeface="Tahoma" panose="020B0604030504040204" pitchFamily="34" charset="0"/>
                <a:ea typeface="Tahoma" panose="020B0604030504040204" pitchFamily="34" charset="0"/>
                <a:cs typeface="Tahoma" panose="020B0604030504040204" pitchFamily="34" charset="0"/>
              </a:rPr>
              <a:t>Help Center - </a:t>
            </a:r>
            <a:r>
              <a:rPr lang="en-US" dirty="0">
                <a:latin typeface="Tahoma" panose="020B0604030504040204" pitchFamily="34" charset="0"/>
                <a:ea typeface="Tahoma" panose="020B0604030504040204" pitchFamily="34" charset="0"/>
                <a:cs typeface="Tahoma" panose="020B0604030504040204" pitchFamily="34" charset="0"/>
                <a:hlinkClick r:id="rId3"/>
              </a:rPr>
              <a:t>https://studentaid.gov/help-center/answers/landing</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altLang="en-US" sz="900" dirty="0">
              <a:latin typeface="Tahoma" panose="020B0604030504040204" pitchFamily="34" charset="0"/>
              <a:ea typeface="Tahoma" panose="020B0604030504040204" pitchFamily="34" charset="0"/>
              <a:cs typeface="Tahoma" panose="020B0604030504040204" pitchFamily="34" charset="0"/>
            </a:endParaRPr>
          </a:p>
          <a:p>
            <a:r>
              <a:rPr lang="en-US" altLang="en-US" dirty="0">
                <a:latin typeface="Tahoma" panose="020B0604030504040204" pitchFamily="34" charset="0"/>
                <a:ea typeface="Tahoma" panose="020B0604030504040204" pitchFamily="34" charset="0"/>
                <a:cs typeface="Tahoma" panose="020B0604030504040204" pitchFamily="34" charset="0"/>
              </a:rPr>
              <a:t>Make note of each school’s priority deadlines to complete the FAFSA.</a:t>
            </a:r>
          </a:p>
          <a:p>
            <a:endParaRPr lang="en-US" altLang="en-US" sz="900" dirty="0">
              <a:latin typeface="Tahoma" panose="020B0604030504040204" pitchFamily="34" charset="0"/>
              <a:ea typeface="Tahoma" panose="020B0604030504040204" pitchFamily="34" charset="0"/>
              <a:cs typeface="Tahoma" panose="020B0604030504040204" pitchFamily="34" charset="0"/>
            </a:endParaRPr>
          </a:p>
          <a:p>
            <a:r>
              <a:rPr lang="en-US" altLang="en-US" dirty="0">
                <a:latin typeface="Tahoma" panose="020B0604030504040204" pitchFamily="34" charset="0"/>
                <a:ea typeface="Tahoma" panose="020B0604030504040204" pitchFamily="34" charset="0"/>
                <a:cs typeface="Tahoma" panose="020B0604030504040204" pitchFamily="34" charset="0"/>
              </a:rPr>
              <a:t>FAFSA Help Video (about an hour long) </a:t>
            </a:r>
            <a:r>
              <a:rPr lang="en-US" u="sng" dirty="0">
                <a:latin typeface="Tahoma" panose="020B0604030504040204" pitchFamily="34" charset="0"/>
                <a:ea typeface="Tahoma" panose="020B0604030504040204" pitchFamily="34" charset="0"/>
                <a:cs typeface="Tahoma" panose="020B0604030504040204" pitchFamily="34" charset="0"/>
                <a:hlinkClick r:id="rId4"/>
              </a:rPr>
              <a:t>https://zoom.us/rec/share/wcdWdauo6WZLUJGVynicdZ8bPaf5aaa81SYX_aYMyUtq2ABowSztjqU8A-zAOjpE</a:t>
            </a: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Jars of coins">
            <a:extLst>
              <a:ext uri="{FF2B5EF4-FFF2-40B4-BE49-F238E27FC236}">
                <a16:creationId xmlns:a16="http://schemas.microsoft.com/office/drawing/2014/main" id="{47F88610-9CD3-9A0B-11D4-B855DFD3EA38}"/>
              </a:ext>
            </a:extLst>
          </p:cNvPr>
          <p:cNvPicPr>
            <a:picLocks noChangeAspect="1"/>
          </p:cNvPicPr>
          <p:nvPr/>
        </p:nvPicPr>
        <p:blipFill>
          <a:blip r:embed="rId5"/>
          <a:stretch>
            <a:fillRect/>
          </a:stretch>
        </p:blipFill>
        <p:spPr>
          <a:xfrm>
            <a:off x="9857764" y="3246539"/>
            <a:ext cx="2334236" cy="1556157"/>
          </a:xfrm>
          <a:prstGeom prst="rect">
            <a:avLst/>
          </a:prstGeom>
        </p:spPr>
      </p:pic>
    </p:spTree>
    <p:extLst>
      <p:ext uri="{BB962C8B-B14F-4D97-AF65-F5344CB8AC3E}">
        <p14:creationId xmlns:p14="http://schemas.microsoft.com/office/powerpoint/2010/main" val="2068851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dirty="0">
                <a:latin typeface="Tahoma" panose="020B0604030504040204" pitchFamily="34" charset="0"/>
                <a:ea typeface="Tahoma" panose="020B0604030504040204" pitchFamily="34" charset="0"/>
                <a:cs typeface="Tahoma" panose="020B0604030504040204" pitchFamily="34" charset="0"/>
              </a:rPr>
              <a:t>Scholarships – Free money for college</a:t>
            </a:r>
          </a:p>
        </p:txBody>
      </p:sp>
      <p:sp>
        <p:nvSpPr>
          <p:cNvPr id="25603" name="Rectangle 3"/>
          <p:cNvSpPr>
            <a:spLocks noGrp="1" noChangeArrowheads="1"/>
          </p:cNvSpPr>
          <p:nvPr>
            <p:ph type="body" idx="1"/>
          </p:nvPr>
        </p:nvSpPr>
        <p:spPr>
          <a:xfrm>
            <a:off x="1127271" y="2331717"/>
            <a:ext cx="9166911" cy="4016434"/>
          </a:xfrm>
        </p:spPr>
        <p:txBody>
          <a:bodyPr>
            <a:normAutofit lnSpcReduction="10000"/>
          </a:bodyPr>
          <a:lstStyle/>
          <a:p>
            <a:pPr eaLnBrk="1" hangingPunct="1"/>
            <a:r>
              <a:rPr lang="en-US" altLang="en-US" dirty="0">
                <a:latin typeface="Tahoma" panose="020B0604030504040204" pitchFamily="34" charset="0"/>
                <a:ea typeface="Tahoma" panose="020B0604030504040204" pitchFamily="34" charset="0"/>
                <a:cs typeface="Tahoma" panose="020B0604030504040204" pitchFamily="34" charset="0"/>
              </a:rPr>
              <a:t>Merit vs. Private Donor </a:t>
            </a:r>
          </a:p>
          <a:p>
            <a:pPr eaLnBrk="1" hangingPunct="1"/>
            <a:endParaRPr lang="en-US" altLang="en-US"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dirty="0">
                <a:latin typeface="Tahoma" panose="020B0604030504040204" pitchFamily="34" charset="0"/>
                <a:ea typeface="Tahoma" panose="020B0604030504040204" pitchFamily="34" charset="0"/>
                <a:cs typeface="Tahoma" panose="020B0604030504040204" pitchFamily="34" charset="0"/>
                <a:hlinkClick r:id="rId2" action="ppaction://hlinkfile"/>
              </a:rPr>
              <a:t>IRHS scholarship list </a:t>
            </a:r>
            <a:r>
              <a:rPr lang="en-US" altLang="en-US" dirty="0">
                <a:latin typeface="Tahoma" panose="020B0604030504040204" pitchFamily="34" charset="0"/>
                <a:ea typeface="Tahoma" panose="020B0604030504040204" pitchFamily="34" charset="0"/>
                <a:cs typeface="Tahoma" panose="020B0604030504040204" pitchFamily="34" charset="0"/>
              </a:rPr>
              <a:t>– </a:t>
            </a:r>
            <a:r>
              <a:rPr lang="en-US" altLang="en-US" sz="2000" dirty="0">
                <a:latin typeface="Tahoma" panose="020B0604030504040204" pitchFamily="34" charset="0"/>
                <a:ea typeface="Tahoma" panose="020B0604030504040204" pitchFamily="34" charset="0"/>
                <a:cs typeface="Tahoma" panose="020B0604030504040204" pitchFamily="34" charset="0"/>
              </a:rPr>
              <a:t>Updated 09/16/22</a:t>
            </a:r>
          </a:p>
          <a:p>
            <a:pPr eaLnBrk="1" hangingPunct="1"/>
            <a:endParaRPr lang="en-US" altLang="en-US" sz="140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dirty="0">
                <a:latin typeface="Tahoma" panose="020B0604030504040204" pitchFamily="34" charset="0"/>
                <a:ea typeface="Tahoma" panose="020B0604030504040204" pitchFamily="34" charset="0"/>
                <a:cs typeface="Tahoma" panose="020B0604030504040204" pitchFamily="34" charset="0"/>
                <a:hlinkClick r:id="rId3"/>
              </a:rPr>
              <a:t>WUE – Western Undergraduate Exchange</a:t>
            </a:r>
            <a:endParaRPr lang="en-US" altLang="en-US" dirty="0">
              <a:latin typeface="Tahoma" panose="020B0604030504040204" pitchFamily="34" charset="0"/>
              <a:ea typeface="Tahoma" panose="020B0604030504040204" pitchFamily="34" charset="0"/>
              <a:cs typeface="Tahoma" panose="020B0604030504040204" pitchFamily="34" charset="0"/>
            </a:endParaRPr>
          </a:p>
          <a:p>
            <a:pPr eaLnBrk="1" hangingPunct="1"/>
            <a:endParaRPr lang="en-US" altLang="en-US" dirty="0">
              <a:latin typeface="Tahoma" panose="020B0604030504040204" pitchFamily="34" charset="0"/>
              <a:ea typeface="Tahoma" panose="020B0604030504040204" pitchFamily="34" charset="0"/>
              <a:cs typeface="Tahoma" panose="020B0604030504040204" pitchFamily="34" charset="0"/>
            </a:endParaRPr>
          </a:p>
          <a:p>
            <a:r>
              <a:rPr lang="en-US" altLang="en-US" dirty="0">
                <a:latin typeface="Tahoma" panose="020B0604030504040204" pitchFamily="34" charset="0"/>
                <a:ea typeface="Tahoma" panose="020B0604030504040204" pitchFamily="34" charset="0"/>
                <a:cs typeface="Tahoma" panose="020B0604030504040204" pitchFamily="34" charset="0"/>
              </a:rPr>
              <a:t>Check the Financial Aid websites for each college you are applying to.</a:t>
            </a:r>
          </a:p>
          <a:p>
            <a:pPr eaLnBrk="1" hangingPunct="1"/>
            <a:endParaRPr lang="en-US" altLang="en-US" dirty="0">
              <a:latin typeface="Tahoma" panose="020B0604030504040204" pitchFamily="34" charset="0"/>
              <a:ea typeface="Tahoma" panose="020B0604030504040204" pitchFamily="34" charset="0"/>
              <a:cs typeface="Tahoma" panose="020B0604030504040204" pitchFamily="34" charset="0"/>
            </a:endParaRPr>
          </a:p>
          <a:p>
            <a:r>
              <a:rPr lang="en-US" altLang="en-US" u="sng" dirty="0">
                <a:latin typeface="Tahoma" panose="020B0604030504040204" pitchFamily="34" charset="0"/>
                <a:ea typeface="Tahoma" panose="020B0604030504040204" pitchFamily="34" charset="0"/>
                <a:cs typeface="Tahoma" panose="020B0604030504040204" pitchFamily="34" charset="0"/>
              </a:rPr>
              <a:t>Always</a:t>
            </a:r>
            <a:r>
              <a:rPr lang="en-US" altLang="en-US" dirty="0">
                <a:latin typeface="Tahoma" panose="020B0604030504040204" pitchFamily="34" charset="0"/>
                <a:ea typeface="Tahoma" panose="020B0604030504040204" pitchFamily="34" charset="0"/>
                <a:cs typeface="Tahoma" panose="020B0604030504040204" pitchFamily="34" charset="0"/>
              </a:rPr>
              <a:t> keep copies of every submission and awards</a:t>
            </a:r>
          </a:p>
          <a:p>
            <a:pPr eaLnBrk="1" hangingPunct="1"/>
            <a:endParaRPr lang="en-US" altLang="en-US" sz="1400" dirty="0"/>
          </a:p>
        </p:txBody>
      </p:sp>
    </p:spTree>
    <p:extLst>
      <p:ext uri="{BB962C8B-B14F-4D97-AF65-F5344CB8AC3E}">
        <p14:creationId xmlns:p14="http://schemas.microsoft.com/office/powerpoint/2010/main" val="1128979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dirty="0">
                <a:latin typeface="Tahoma" panose="020B0604030504040204" pitchFamily="34" charset="0"/>
                <a:ea typeface="Tahoma" panose="020B0604030504040204" pitchFamily="34" charset="0"/>
                <a:cs typeface="Tahoma" panose="020B0604030504040204" pitchFamily="34" charset="0"/>
              </a:rPr>
              <a:t>NCAA Eligibility Center</a:t>
            </a:r>
          </a:p>
        </p:txBody>
      </p:sp>
      <p:sp>
        <p:nvSpPr>
          <p:cNvPr id="19459" name="Rectangle 3"/>
          <p:cNvSpPr>
            <a:spLocks noGrp="1" noChangeArrowheads="1"/>
          </p:cNvSpPr>
          <p:nvPr>
            <p:ph type="body" idx="1"/>
          </p:nvPr>
        </p:nvSpPr>
        <p:spPr>
          <a:xfrm>
            <a:off x="680321" y="2336872"/>
            <a:ext cx="9613861" cy="4097483"/>
          </a:xfrm>
        </p:spPr>
        <p:txBody>
          <a:bodyPr>
            <a:normAutofit/>
          </a:bodyPr>
          <a:lstStyle/>
          <a:p>
            <a:r>
              <a:rPr lang="en-US" altLang="en-US" sz="3200" dirty="0">
                <a:solidFill>
                  <a:srgbClr val="FFFF00"/>
                </a:solidFill>
                <a:latin typeface="Tahoma" panose="020B0604030504040204" pitchFamily="34" charset="0"/>
                <a:ea typeface="Tahoma" panose="020B0604030504040204" pitchFamily="34" charset="0"/>
                <a:cs typeface="Tahoma" panose="020B0604030504040204" pitchFamily="34" charset="0"/>
                <a:hlinkClick r:id="rId3"/>
              </a:rPr>
              <a:t>https://web3.ncaa.org/ecwr3/</a:t>
            </a:r>
            <a:endParaRPr lang="en-US" altLang="en-US" sz="32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endParaRPr lang="en-US" altLang="en-US" sz="800" dirty="0">
              <a:solidFill>
                <a:srgbClr val="FFFF00"/>
              </a:solidFill>
              <a:latin typeface="Tahoma" panose="020B0604030504040204" pitchFamily="34" charset="0"/>
              <a:ea typeface="Tahoma" panose="020B0604030504040204" pitchFamily="34" charset="0"/>
              <a:cs typeface="Tahoma" panose="020B0604030504040204" pitchFamily="34" charset="0"/>
            </a:endParaRPr>
          </a:p>
          <a:p>
            <a:r>
              <a:rPr lang="en-US" altLang="en-US" sz="3200" dirty="0">
                <a:latin typeface="Tahoma" panose="020B0604030504040204" pitchFamily="34" charset="0"/>
                <a:ea typeface="Tahoma" panose="020B0604030504040204" pitchFamily="34" charset="0"/>
                <a:cs typeface="Tahoma" panose="020B0604030504040204" pitchFamily="34" charset="0"/>
              </a:rPr>
              <a:t>Athletes </a:t>
            </a:r>
            <a:r>
              <a:rPr lang="en-US" alt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should have </a:t>
            </a:r>
            <a:r>
              <a:rPr lang="en-US" altLang="en-US" sz="3200" dirty="0">
                <a:latin typeface="Tahoma" panose="020B0604030504040204" pitchFamily="34" charset="0"/>
                <a:ea typeface="Tahoma" panose="020B0604030504040204" pitchFamily="34" charset="0"/>
                <a:cs typeface="Tahoma" panose="020B0604030504040204" pitchFamily="34" charset="0"/>
              </a:rPr>
              <a:t>registered at the end of their junior year with the Eligibility Center for participation in college athletics.</a:t>
            </a:r>
          </a:p>
          <a:p>
            <a:endParaRPr lang="en-US" altLang="en-US" sz="900" dirty="0">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pPr>
            <a:r>
              <a:rPr lang="en-US" altLang="en-US" sz="3200" dirty="0">
                <a:latin typeface="Tahoma" panose="020B0604030504040204" pitchFamily="34" charset="0"/>
                <a:ea typeface="Tahoma" panose="020B0604030504040204" pitchFamily="34" charset="0"/>
                <a:cs typeface="Tahoma" panose="020B0604030504040204" pitchFamily="34" charset="0"/>
              </a:rPr>
              <a:t>Contact Ms. Stevens in the Athletic Office or check IRHS’s Athletics webpage for more information.</a:t>
            </a:r>
          </a:p>
        </p:txBody>
      </p:sp>
    </p:spTree>
    <p:extLst>
      <p:ext uri="{BB962C8B-B14F-4D97-AF65-F5344CB8AC3E}">
        <p14:creationId xmlns:p14="http://schemas.microsoft.com/office/powerpoint/2010/main" val="284890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Agenda</a:t>
            </a:r>
          </a:p>
        </p:txBody>
      </p:sp>
      <p:sp>
        <p:nvSpPr>
          <p:cNvPr id="3" name="Content Placeholder 2"/>
          <p:cNvSpPr>
            <a:spLocks noGrp="1"/>
          </p:cNvSpPr>
          <p:nvPr>
            <p:ph idx="1"/>
          </p:nvPr>
        </p:nvSpPr>
        <p:spPr>
          <a:xfrm>
            <a:off x="680321" y="2057400"/>
            <a:ext cx="9613861" cy="4307306"/>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Your IRHS Counselors</a:t>
            </a:r>
          </a:p>
          <a:p>
            <a:r>
              <a:rPr lang="en-US" dirty="0">
                <a:latin typeface="Tahoma" panose="020B0604030504040204" pitchFamily="34" charset="0"/>
                <a:ea typeface="Tahoma" panose="020B0604030504040204" pitchFamily="34" charset="0"/>
                <a:cs typeface="Tahoma" panose="020B0604030504040204" pitchFamily="34" charset="0"/>
              </a:rPr>
              <a:t>Employ, Enlist, Enroll</a:t>
            </a:r>
          </a:p>
          <a:p>
            <a:r>
              <a:rPr lang="en-US" dirty="0">
                <a:latin typeface="Tahoma" panose="020B0604030504040204" pitchFamily="34" charset="0"/>
                <a:ea typeface="Tahoma" panose="020B0604030504040204" pitchFamily="34" charset="0"/>
                <a:cs typeface="Tahoma" panose="020B0604030504040204" pitchFamily="34" charset="0"/>
              </a:rPr>
              <a:t>Test Scores</a:t>
            </a:r>
          </a:p>
          <a:p>
            <a:r>
              <a:rPr lang="en-US" dirty="0">
                <a:latin typeface="Tahoma" panose="020B0604030504040204" pitchFamily="34" charset="0"/>
                <a:ea typeface="Tahoma" panose="020B0604030504040204" pitchFamily="34" charset="0"/>
                <a:cs typeface="Tahoma" panose="020B0604030504040204" pitchFamily="34" charset="0"/>
              </a:rPr>
              <a:t>Letters of Recommendation/ Application suggestions</a:t>
            </a:r>
          </a:p>
          <a:p>
            <a:r>
              <a:rPr lang="en-US" dirty="0">
                <a:latin typeface="Tahoma" panose="020B0604030504040204" pitchFamily="34" charset="0"/>
                <a:ea typeface="Tahoma" panose="020B0604030504040204" pitchFamily="34" charset="0"/>
                <a:cs typeface="Tahoma" panose="020B0604030504040204" pitchFamily="34" charset="0"/>
              </a:rPr>
              <a:t>FAFSA/ Scholarships</a:t>
            </a:r>
          </a:p>
          <a:p>
            <a:r>
              <a:rPr lang="en-US" dirty="0">
                <a:latin typeface="Tahoma" panose="020B0604030504040204" pitchFamily="34" charset="0"/>
                <a:ea typeface="Tahoma" panose="020B0604030504040204" pitchFamily="34" charset="0"/>
                <a:cs typeface="Tahoma" panose="020B0604030504040204" pitchFamily="34" charset="0"/>
              </a:rPr>
              <a:t>NCAA Eligibility Center</a:t>
            </a:r>
          </a:p>
          <a:p>
            <a:r>
              <a:rPr lang="en-US" dirty="0">
                <a:latin typeface="Tahoma" panose="020B0604030504040204" pitchFamily="34" charset="0"/>
                <a:ea typeface="Tahoma" panose="020B0604030504040204" pitchFamily="34" charset="0"/>
                <a:cs typeface="Tahoma" panose="020B0604030504040204" pitchFamily="34" charset="0"/>
              </a:rPr>
              <a:t>Official Transcript Request</a:t>
            </a:r>
          </a:p>
          <a:p>
            <a:r>
              <a:rPr lang="en-US" dirty="0">
                <a:latin typeface="Tahoma" panose="020B0604030504040204" pitchFamily="34" charset="0"/>
                <a:ea typeface="Tahoma" panose="020B0604030504040204" pitchFamily="34" charset="0"/>
                <a:cs typeface="Tahoma" panose="020B0604030504040204" pitchFamily="34" charset="0"/>
              </a:rPr>
              <a:t>Exit Ticket</a:t>
            </a:r>
          </a:p>
          <a:p>
            <a:endParaRPr lang="en-US" dirty="0"/>
          </a:p>
        </p:txBody>
      </p:sp>
      <p:pic>
        <p:nvPicPr>
          <p:cNvPr id="5" name="Picture 4" descr="Navigational compass on a blue background">
            <a:extLst>
              <a:ext uri="{FF2B5EF4-FFF2-40B4-BE49-F238E27FC236}">
                <a16:creationId xmlns:a16="http://schemas.microsoft.com/office/drawing/2014/main" id="{D2FE89FD-B710-FD16-F2C2-498073F3F79A}"/>
              </a:ext>
            </a:extLst>
          </p:cNvPr>
          <p:cNvPicPr>
            <a:picLocks noChangeAspect="1"/>
          </p:cNvPicPr>
          <p:nvPr/>
        </p:nvPicPr>
        <p:blipFill>
          <a:blip r:embed="rId2"/>
          <a:stretch>
            <a:fillRect/>
          </a:stretch>
        </p:blipFill>
        <p:spPr>
          <a:xfrm>
            <a:off x="9162661" y="4697444"/>
            <a:ext cx="2747859" cy="1890495"/>
          </a:xfrm>
          <a:prstGeom prst="rect">
            <a:avLst/>
          </a:prstGeom>
        </p:spPr>
      </p:pic>
    </p:spTree>
    <p:extLst>
      <p:ext uri="{BB962C8B-B14F-4D97-AF65-F5344CB8AC3E}">
        <p14:creationId xmlns:p14="http://schemas.microsoft.com/office/powerpoint/2010/main" val="2196298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dirty="0">
                <a:latin typeface="Tahoma" panose="020B0604030504040204" pitchFamily="34" charset="0"/>
                <a:ea typeface="Tahoma" panose="020B0604030504040204" pitchFamily="34" charset="0"/>
                <a:cs typeface="Tahoma" panose="020B0604030504040204" pitchFamily="34" charset="0"/>
              </a:rPr>
              <a:t>Official Transcript Request</a:t>
            </a:r>
          </a:p>
        </p:txBody>
      </p:sp>
      <p:sp>
        <p:nvSpPr>
          <p:cNvPr id="13315" name="Rectangle 4"/>
          <p:cNvSpPr>
            <a:spLocks noGrp="1" noChangeArrowheads="1"/>
          </p:cNvSpPr>
          <p:nvPr>
            <p:ph type="body" idx="1"/>
          </p:nvPr>
        </p:nvSpPr>
        <p:spPr/>
        <p:txBody>
          <a:bodyPr>
            <a:normAutofit fontScale="85000" lnSpcReduction="20000"/>
          </a:bodyPr>
          <a:lstStyle/>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Complete the Transcript Request form for an official transcript.</a:t>
            </a:r>
          </a:p>
          <a:p>
            <a:pPr lvl="1"/>
            <a:r>
              <a:rPr lang="en-US" altLang="en-US" sz="2400" dirty="0">
                <a:latin typeface="Tahoma" panose="020B0604030504040204" pitchFamily="34" charset="0"/>
                <a:ea typeface="Tahoma" panose="020B0604030504040204" pitchFamily="34" charset="0"/>
                <a:cs typeface="Tahoma" panose="020B0604030504040204" pitchFamily="34" charset="0"/>
              </a:rPr>
              <a:t>Can be found on the Counseling website or you can get a copy in the front office.</a:t>
            </a:r>
          </a:p>
          <a:p>
            <a:pPr lvl="1"/>
            <a:endParaRPr lang="en-US" altLang="en-US" sz="90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Please allow </a:t>
            </a:r>
            <a:r>
              <a:rPr lang="en-US" altLang="en-US" sz="2800" dirty="0">
                <a:solidFill>
                  <a:srgbClr val="FF00FF"/>
                </a:solidFill>
                <a:latin typeface="Tahoma" panose="020B0604030504040204" pitchFamily="34" charset="0"/>
                <a:ea typeface="Tahoma" panose="020B0604030504040204" pitchFamily="34" charset="0"/>
                <a:cs typeface="Tahoma" panose="020B0604030504040204" pitchFamily="34" charset="0"/>
              </a:rPr>
              <a:t>3-5 </a:t>
            </a:r>
            <a:r>
              <a:rPr lang="en-US" altLang="en-US" sz="2800" dirty="0">
                <a:latin typeface="Tahoma" panose="020B0604030504040204" pitchFamily="34" charset="0"/>
                <a:ea typeface="Tahoma" panose="020B0604030504040204" pitchFamily="34" charset="0"/>
                <a:cs typeface="Tahoma" panose="020B0604030504040204" pitchFamily="34" charset="0"/>
              </a:rPr>
              <a:t>working days to complete this request.</a:t>
            </a:r>
          </a:p>
          <a:p>
            <a:pPr eaLnBrk="1" hangingPunct="1"/>
            <a:endParaRPr lang="en-US" altLang="en-US" sz="90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Each official transcript costs $1.00.</a:t>
            </a:r>
          </a:p>
          <a:p>
            <a:pPr eaLnBrk="1" hangingPunct="1"/>
            <a:endParaRPr lang="en-US" altLang="en-US" sz="90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The official transcript will then be sent to the schools or organization you listed on the form.</a:t>
            </a:r>
          </a:p>
          <a:p>
            <a:pPr eaLnBrk="1" hangingPunct="1"/>
            <a:endParaRPr lang="en-US" altLang="en-US" sz="900" dirty="0">
              <a:latin typeface="Tahoma" panose="020B0604030504040204" pitchFamily="34" charset="0"/>
              <a:ea typeface="Tahoma" panose="020B0604030504040204" pitchFamily="34" charset="0"/>
              <a:cs typeface="Tahoma" panose="020B0604030504040204" pitchFamily="34" charset="0"/>
            </a:endParaRPr>
          </a:p>
          <a:p>
            <a:pPr eaLnBrk="1" hangingPunct="1"/>
            <a:r>
              <a:rPr lang="en-US" altLang="en-US" sz="2800" dirty="0">
                <a:latin typeface="Tahoma" panose="020B0604030504040204" pitchFamily="34" charset="0"/>
                <a:ea typeface="Tahoma" panose="020B0604030504040204" pitchFamily="34" charset="0"/>
                <a:cs typeface="Tahoma" panose="020B0604030504040204" pitchFamily="34" charset="0"/>
              </a:rPr>
              <a:t>Should you need a waiver, please talk to your counselor.</a:t>
            </a:r>
          </a:p>
        </p:txBody>
      </p:sp>
      <p:pic>
        <p:nvPicPr>
          <p:cNvPr id="3" name="Picture 2" descr="Pen placed on top of a signature line">
            <a:extLst>
              <a:ext uri="{FF2B5EF4-FFF2-40B4-BE49-F238E27FC236}">
                <a16:creationId xmlns:a16="http://schemas.microsoft.com/office/drawing/2014/main" id="{83D30E92-BDA9-0C8D-2D00-982117109D8A}"/>
              </a:ext>
            </a:extLst>
          </p:cNvPr>
          <p:cNvPicPr>
            <a:picLocks noChangeAspect="1"/>
          </p:cNvPicPr>
          <p:nvPr/>
        </p:nvPicPr>
        <p:blipFill>
          <a:blip r:embed="rId3"/>
          <a:stretch>
            <a:fillRect/>
          </a:stretch>
        </p:blipFill>
        <p:spPr>
          <a:xfrm>
            <a:off x="9218645" y="4136531"/>
            <a:ext cx="2702934" cy="1801625"/>
          </a:xfrm>
          <a:prstGeom prst="rect">
            <a:avLst/>
          </a:prstGeom>
        </p:spPr>
      </p:pic>
    </p:spTree>
    <p:extLst>
      <p:ext uri="{BB962C8B-B14F-4D97-AF65-F5344CB8AC3E}">
        <p14:creationId xmlns:p14="http://schemas.microsoft.com/office/powerpoint/2010/main" val="1014324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Final Reminders</a:t>
            </a:r>
          </a:p>
        </p:txBody>
      </p:sp>
      <p:sp>
        <p:nvSpPr>
          <p:cNvPr id="3" name="Text Placeholder 2"/>
          <p:cNvSpPr>
            <a:spLocks noGrp="1"/>
          </p:cNvSpPr>
          <p:nvPr>
            <p:ph type="body" idx="1"/>
          </p:nvPr>
        </p:nvSpPr>
        <p:spPr>
          <a:xfrm>
            <a:off x="680322" y="2368194"/>
            <a:ext cx="3070034" cy="576262"/>
          </a:xfrm>
        </p:spPr>
        <p:txBody>
          <a:bodyPr/>
          <a:lstStyle/>
          <a:p>
            <a:r>
              <a:rPr lang="en-US"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Social Media</a:t>
            </a:r>
          </a:p>
        </p:txBody>
      </p:sp>
      <p:sp>
        <p:nvSpPr>
          <p:cNvPr id="4" name="Text Placeholder 3"/>
          <p:cNvSpPr>
            <a:spLocks noGrp="1"/>
          </p:cNvSpPr>
          <p:nvPr>
            <p:ph type="body" sz="half" idx="15"/>
          </p:nvPr>
        </p:nvSpPr>
        <p:spPr>
          <a:xfrm>
            <a:off x="680322" y="3022673"/>
            <a:ext cx="2977278" cy="2913513"/>
          </a:xfrm>
        </p:spPr>
        <p:txBody>
          <a:bodyPr>
            <a:normAutofit/>
          </a:bodyPr>
          <a:lstStyle/>
          <a:p>
            <a:r>
              <a:rPr lang="en-US" sz="1800" dirty="0">
                <a:latin typeface="Tahoma" panose="020B0604030504040204" pitchFamily="34" charset="0"/>
                <a:ea typeface="Tahoma" panose="020B0604030504040204" pitchFamily="34" charset="0"/>
                <a:cs typeface="Tahoma" panose="020B0604030504040204" pitchFamily="34" charset="0"/>
              </a:rPr>
              <a:t>You are being WATCHED!</a:t>
            </a:r>
          </a:p>
          <a:p>
            <a:r>
              <a:rPr lang="en-US" sz="1800" dirty="0">
                <a:latin typeface="Tahoma" panose="020B0604030504040204" pitchFamily="34" charset="0"/>
                <a:ea typeface="Tahoma" panose="020B0604030504040204" pitchFamily="34" charset="0"/>
                <a:cs typeface="Tahoma" panose="020B0604030504040204" pitchFamily="34" charset="0"/>
              </a:rPr>
              <a:t>About 30% of college admissions representatives say that they do a social media check on applicants.</a:t>
            </a:r>
          </a:p>
          <a:p>
            <a:r>
              <a:rPr lang="en-US" sz="1800" dirty="0">
                <a:latin typeface="Tahoma" panose="020B0604030504040204" pitchFamily="34" charset="0"/>
                <a:ea typeface="Tahoma" panose="020B0604030504040204" pitchFamily="34" charset="0"/>
                <a:cs typeface="Tahoma" panose="020B0604030504040204" pitchFamily="34" charset="0"/>
              </a:rPr>
              <a:t>Before you post: what does your digital footprint say about you?</a:t>
            </a:r>
          </a:p>
        </p:txBody>
      </p:sp>
      <p:sp>
        <p:nvSpPr>
          <p:cNvPr id="5" name="Text Placeholder 4"/>
          <p:cNvSpPr>
            <a:spLocks noGrp="1"/>
          </p:cNvSpPr>
          <p:nvPr>
            <p:ph type="body" sz="quarter" idx="3"/>
          </p:nvPr>
        </p:nvSpPr>
        <p:spPr>
          <a:xfrm>
            <a:off x="4273420" y="2369085"/>
            <a:ext cx="2743200" cy="576262"/>
          </a:xfrm>
        </p:spPr>
        <p:txBody>
          <a:bodyPr/>
          <a:lstStyle/>
          <a:p>
            <a: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t>First Impressions</a:t>
            </a:r>
          </a:p>
        </p:txBody>
      </p:sp>
      <p:sp>
        <p:nvSpPr>
          <p:cNvPr id="6" name="Text Placeholder 5"/>
          <p:cNvSpPr>
            <a:spLocks noGrp="1"/>
          </p:cNvSpPr>
          <p:nvPr>
            <p:ph type="body" sz="half" idx="16"/>
          </p:nvPr>
        </p:nvSpPr>
        <p:spPr>
          <a:xfrm>
            <a:off x="4357396" y="3022674"/>
            <a:ext cx="3144416" cy="1866568"/>
          </a:xfrm>
        </p:spPr>
        <p:txBody>
          <a:bodyPr>
            <a:normAutofit/>
          </a:bodyPr>
          <a:lstStyle/>
          <a:p>
            <a:r>
              <a:rPr lang="en-US" sz="1800" dirty="0">
                <a:latin typeface="Tahoma" panose="020B0604030504040204" pitchFamily="34" charset="0"/>
                <a:ea typeface="Tahoma" panose="020B0604030504040204" pitchFamily="34" charset="0"/>
                <a:cs typeface="Tahoma" panose="020B0604030504040204" pitchFamily="34" charset="0"/>
              </a:rPr>
              <a:t>Email address</a:t>
            </a:r>
          </a:p>
          <a:p>
            <a:r>
              <a:rPr lang="en-US" sz="1800" dirty="0">
                <a:latin typeface="Tahoma" panose="020B0604030504040204" pitchFamily="34" charset="0"/>
                <a:ea typeface="Tahoma" panose="020B0604030504040204" pitchFamily="34" charset="0"/>
                <a:cs typeface="Tahoma" panose="020B0604030504040204" pitchFamily="34" charset="0"/>
              </a:rPr>
              <a:t>Appropriate and Professional </a:t>
            </a:r>
          </a:p>
          <a:p>
            <a:r>
              <a:rPr lang="en-US" sz="1800" dirty="0">
                <a:latin typeface="Tahoma" panose="020B0604030504040204" pitchFamily="34" charset="0"/>
                <a:ea typeface="Tahoma" panose="020B0604030504040204" pitchFamily="34" charset="0"/>
                <a:cs typeface="Tahoma" panose="020B0604030504040204" pitchFamily="34" charset="0"/>
              </a:rPr>
              <a:t>Capitalize Proper Nouns</a:t>
            </a:r>
          </a:p>
          <a:p>
            <a:r>
              <a:rPr lang="en-US" sz="1800" dirty="0">
                <a:latin typeface="Tahoma" panose="020B0604030504040204" pitchFamily="34" charset="0"/>
                <a:ea typeface="Tahoma" panose="020B0604030504040204" pitchFamily="34" charset="0"/>
                <a:cs typeface="Tahoma" panose="020B0604030504040204" pitchFamily="34" charset="0"/>
              </a:rPr>
              <a:t>Use Punctuation</a:t>
            </a:r>
          </a:p>
        </p:txBody>
      </p:sp>
      <p:sp>
        <p:nvSpPr>
          <p:cNvPr id="7" name="Text Placeholder 6"/>
          <p:cNvSpPr>
            <a:spLocks noGrp="1"/>
          </p:cNvSpPr>
          <p:nvPr>
            <p:ph type="body" sz="quarter" idx="13"/>
          </p:nvPr>
        </p:nvSpPr>
        <p:spPr>
          <a:xfrm>
            <a:off x="8241192" y="2368194"/>
            <a:ext cx="3070025" cy="576262"/>
          </a:xfrm>
        </p:spPr>
        <p:txBody>
          <a:bodyPr/>
          <a:lstStyle/>
          <a:p>
            <a:r>
              <a:rPr lang="en-US" dirty="0">
                <a:solidFill>
                  <a:srgbClr val="66FF99"/>
                </a:solidFill>
                <a:latin typeface="Tahoma" panose="020B0604030504040204" pitchFamily="34" charset="0"/>
                <a:ea typeface="Tahoma" panose="020B0604030504040204" pitchFamily="34" charset="0"/>
                <a:cs typeface="Tahoma" panose="020B0604030504040204" pitchFamily="34" charset="0"/>
              </a:rPr>
              <a:t>Watch Deadlines</a:t>
            </a:r>
            <a:r>
              <a:rPr lang="en-US" dirty="0">
                <a:latin typeface="Tahoma" panose="020B0604030504040204" pitchFamily="34" charset="0"/>
                <a:ea typeface="Tahoma" panose="020B0604030504040204" pitchFamily="34" charset="0"/>
                <a:cs typeface="Tahoma" panose="020B0604030504040204" pitchFamily="34" charset="0"/>
              </a:rPr>
              <a:t>	</a:t>
            </a:r>
          </a:p>
        </p:txBody>
      </p:sp>
      <p:sp>
        <p:nvSpPr>
          <p:cNvPr id="8" name="Text Placeholder 7"/>
          <p:cNvSpPr>
            <a:spLocks noGrp="1"/>
          </p:cNvSpPr>
          <p:nvPr>
            <p:ph type="body" sz="half" idx="17"/>
          </p:nvPr>
        </p:nvSpPr>
        <p:spPr>
          <a:xfrm>
            <a:off x="8241192" y="3022672"/>
            <a:ext cx="2948728" cy="2913513"/>
          </a:xfrm>
        </p:spPr>
        <p:txBody>
          <a:bodyPr>
            <a:normAutofit/>
          </a:bodyPr>
          <a:lstStyle/>
          <a:p>
            <a:r>
              <a:rPr lang="en-US" sz="1600" dirty="0">
                <a:latin typeface="Tahoma" panose="020B0604030504040204" pitchFamily="34" charset="0"/>
                <a:ea typeface="Tahoma" panose="020B0604030504040204" pitchFamily="34" charset="0"/>
                <a:cs typeface="Tahoma" panose="020B0604030504040204" pitchFamily="34" charset="0"/>
              </a:rPr>
              <a:t>Application Deadlines</a:t>
            </a:r>
          </a:p>
          <a:p>
            <a:r>
              <a:rPr lang="en-US" sz="1600" dirty="0">
                <a:latin typeface="Tahoma" panose="020B0604030504040204" pitchFamily="34" charset="0"/>
                <a:ea typeface="Tahoma" panose="020B0604030504040204" pitchFamily="34" charset="0"/>
                <a:cs typeface="Tahoma" panose="020B0604030504040204" pitchFamily="34" charset="0"/>
              </a:rPr>
              <a:t>Scholarships</a:t>
            </a:r>
          </a:p>
          <a:p>
            <a:r>
              <a:rPr lang="en-US" sz="1600" dirty="0">
                <a:latin typeface="Tahoma" panose="020B0604030504040204" pitchFamily="34" charset="0"/>
                <a:ea typeface="Tahoma" panose="020B0604030504040204" pitchFamily="34" charset="0"/>
                <a:cs typeface="Tahoma" panose="020B0604030504040204" pitchFamily="34" charset="0"/>
              </a:rPr>
              <a:t>ACT/SAT</a:t>
            </a:r>
          </a:p>
          <a:p>
            <a:r>
              <a:rPr lang="en-US" sz="1600" dirty="0">
                <a:latin typeface="Tahoma" panose="020B0604030504040204" pitchFamily="34" charset="0"/>
                <a:ea typeface="Tahoma" panose="020B0604030504040204" pitchFamily="34" charset="0"/>
                <a:cs typeface="Tahoma" panose="020B0604030504040204" pitchFamily="34" charset="0"/>
              </a:rPr>
              <a:t>Acceptance and Refusals</a:t>
            </a:r>
          </a:p>
          <a:p>
            <a:r>
              <a:rPr lang="en-US" sz="1600" dirty="0">
                <a:latin typeface="Tahoma" panose="020B0604030504040204" pitchFamily="34" charset="0"/>
                <a:ea typeface="Tahoma" panose="020B0604030504040204" pitchFamily="34" charset="0"/>
                <a:cs typeface="Tahoma" panose="020B0604030504040204" pitchFamily="34" charset="0"/>
              </a:rPr>
              <a:t>Decision Day (May 1)</a:t>
            </a:r>
          </a:p>
        </p:txBody>
      </p:sp>
    </p:spTree>
    <p:extLst>
      <p:ext uri="{BB962C8B-B14F-4D97-AF65-F5344CB8AC3E}">
        <p14:creationId xmlns:p14="http://schemas.microsoft.com/office/powerpoint/2010/main" val="3243012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l"/>
            <a:r>
              <a:rPr lang="en-US" dirty="0">
                <a:latin typeface="Tahoma" panose="020B0604030504040204" pitchFamily="34" charset="0"/>
                <a:ea typeface="Tahoma" panose="020B0604030504040204" pitchFamily="34" charset="0"/>
                <a:cs typeface="Tahoma" panose="020B0604030504040204" pitchFamily="34" charset="0"/>
              </a:rPr>
              <a:t>Exit Ticket &amp; Questions</a:t>
            </a:r>
          </a:p>
        </p:txBody>
      </p:sp>
      <p:sp>
        <p:nvSpPr>
          <p:cNvPr id="10" name="Subtitle 9"/>
          <p:cNvSpPr>
            <a:spLocks noGrp="1"/>
          </p:cNvSpPr>
          <p:nvPr>
            <p:ph idx="1"/>
          </p:nvPr>
        </p:nvSpPr>
        <p:spPr>
          <a:xfrm>
            <a:off x="680321" y="2336873"/>
            <a:ext cx="9613861" cy="3305938"/>
          </a:xfrm>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Please complete the Exit Ticket before leaving class.</a:t>
            </a:r>
          </a:p>
          <a:p>
            <a:pPr marL="0" indent="0" algn="l">
              <a:buNone/>
            </a:pPr>
            <a:r>
              <a:rPr lang="en-US" sz="3200" dirty="0">
                <a:latin typeface="Tahoma" panose="020B0604030504040204" pitchFamily="34" charset="0"/>
                <a:ea typeface="Tahoma" panose="020B0604030504040204" pitchFamily="34" charset="0"/>
                <a:cs typeface="Tahoma" panose="020B0604030504040204" pitchFamily="34" charset="0"/>
              </a:rPr>
              <a:t>  </a:t>
            </a:r>
          </a:p>
          <a:p>
            <a:pPr algn="l"/>
            <a:endParaRPr lang="en-US" sz="3200" dirty="0">
              <a:latin typeface="Tahoma" panose="020B0604030504040204" pitchFamily="34" charset="0"/>
              <a:ea typeface="Tahoma" panose="020B0604030504040204" pitchFamily="34" charset="0"/>
              <a:cs typeface="Tahoma" panose="020B0604030504040204" pitchFamily="34" charset="0"/>
            </a:endParaRPr>
          </a:p>
          <a:p>
            <a:pPr algn="l"/>
            <a:r>
              <a:rPr lang="en-US" sz="3200" dirty="0">
                <a:latin typeface="Tahoma" panose="020B0604030504040204" pitchFamily="34" charset="0"/>
                <a:ea typeface="Tahoma" panose="020B0604030504040204" pitchFamily="34" charset="0"/>
                <a:cs typeface="Tahoma" panose="020B0604030504040204" pitchFamily="34" charset="0"/>
              </a:rPr>
              <a:t>Questions?</a:t>
            </a:r>
          </a:p>
        </p:txBody>
      </p:sp>
      <p:pic>
        <p:nvPicPr>
          <p:cNvPr id="3" name="Picture 2" descr="Yellow and blue symbols">
            <a:extLst>
              <a:ext uri="{FF2B5EF4-FFF2-40B4-BE49-F238E27FC236}">
                <a16:creationId xmlns:a16="http://schemas.microsoft.com/office/drawing/2014/main" id="{B0B55DDD-D0C2-4506-6B1B-8AFE21D27CE3}"/>
              </a:ext>
            </a:extLst>
          </p:cNvPr>
          <p:cNvPicPr>
            <a:picLocks noChangeAspect="1"/>
          </p:cNvPicPr>
          <p:nvPr/>
        </p:nvPicPr>
        <p:blipFill>
          <a:blip r:embed="rId2"/>
          <a:stretch>
            <a:fillRect/>
          </a:stretch>
        </p:blipFill>
        <p:spPr>
          <a:xfrm>
            <a:off x="5588182" y="3671060"/>
            <a:ext cx="3466742" cy="2653054"/>
          </a:xfrm>
          <a:prstGeom prst="rect">
            <a:avLst/>
          </a:prstGeom>
        </p:spPr>
      </p:pic>
    </p:spTree>
    <p:extLst>
      <p:ext uri="{BB962C8B-B14F-4D97-AF65-F5344CB8AC3E}">
        <p14:creationId xmlns:p14="http://schemas.microsoft.com/office/powerpoint/2010/main" val="2401066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5947EB-FF15-D0FE-C64D-E29F966BDD32}"/>
              </a:ext>
            </a:extLst>
          </p:cNvPr>
          <p:cNvPicPr>
            <a:picLocks noChangeAspect="1"/>
          </p:cNvPicPr>
          <p:nvPr/>
        </p:nvPicPr>
        <p:blipFill>
          <a:blip r:embed="rId2"/>
          <a:stretch>
            <a:fillRect/>
          </a:stretch>
        </p:blipFill>
        <p:spPr>
          <a:xfrm>
            <a:off x="0" y="485192"/>
            <a:ext cx="12192000" cy="5710335"/>
          </a:xfrm>
          <a:prstGeom prst="rect">
            <a:avLst/>
          </a:prstGeom>
        </p:spPr>
      </p:pic>
    </p:spTree>
    <p:extLst>
      <p:ext uri="{BB962C8B-B14F-4D97-AF65-F5344CB8AC3E}">
        <p14:creationId xmlns:p14="http://schemas.microsoft.com/office/powerpoint/2010/main" val="4054305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Employ</a:t>
            </a:r>
          </a:p>
        </p:txBody>
      </p:sp>
      <p:sp>
        <p:nvSpPr>
          <p:cNvPr id="3" name="Rectangle 2"/>
          <p:cNvSpPr/>
          <p:nvPr/>
        </p:nvSpPr>
        <p:spPr>
          <a:xfrm>
            <a:off x="1054249" y="2216074"/>
            <a:ext cx="9951802" cy="3539430"/>
          </a:xfrm>
          <a:prstGeom prst="rect">
            <a:avLst/>
          </a:prstGeom>
        </p:spPr>
        <p:txBody>
          <a:bodyPr wrap="square">
            <a:spAutoFit/>
          </a:bodyPr>
          <a:lstStyle/>
          <a:p>
            <a:pPr marL="285750" indent="-28575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Develop cover letter and resume.</a:t>
            </a:r>
          </a:p>
          <a:p>
            <a:pPr marL="285750" indent="-28575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Ask teachers, coaches, employers to be references.</a:t>
            </a:r>
          </a:p>
          <a:p>
            <a:pPr marL="285750" indent="-28575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Research jobs/companies that fit your interests and skills - </a:t>
            </a:r>
            <a:r>
              <a:rPr lang="en-US" sz="3200" dirty="0">
                <a:latin typeface="Tahoma" panose="020B0604030504040204" pitchFamily="34" charset="0"/>
                <a:ea typeface="Tahoma" panose="020B0604030504040204" pitchFamily="34" charset="0"/>
                <a:cs typeface="Tahoma" panose="020B0604030504040204" pitchFamily="34" charset="0"/>
                <a:hlinkClick r:id="rId2"/>
              </a:rPr>
              <a:t>https://arizonaatwork.com/locations/pima-county/job-seeker-resources</a:t>
            </a:r>
            <a:r>
              <a:rPr lang="en-US" sz="3200"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Apply for jobs.</a:t>
            </a:r>
          </a:p>
          <a:p>
            <a:pPr marL="285750" indent="-28575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Prepare and practice for interviews.</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204" y="711653"/>
            <a:ext cx="1476675" cy="1122513"/>
          </a:xfrm>
          <a:prstGeom prst="rect">
            <a:avLst/>
          </a:prstGeom>
        </p:spPr>
      </p:pic>
    </p:spTree>
    <p:extLst>
      <p:ext uri="{BB962C8B-B14F-4D97-AF65-F5344CB8AC3E}">
        <p14:creationId xmlns:p14="http://schemas.microsoft.com/office/powerpoint/2010/main" val="21960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Employ</a:t>
            </a:r>
          </a:p>
        </p:txBody>
      </p:sp>
      <p:sp>
        <p:nvSpPr>
          <p:cNvPr id="3" name="Rectangle 2"/>
          <p:cNvSpPr/>
          <p:nvPr/>
        </p:nvSpPr>
        <p:spPr>
          <a:xfrm>
            <a:off x="1054249" y="2216074"/>
            <a:ext cx="9951802" cy="4031873"/>
          </a:xfrm>
          <a:prstGeom prst="rect">
            <a:avLst/>
          </a:prstGeom>
        </p:spPr>
        <p:txBody>
          <a:bodyPr wrap="square">
            <a:spAutoFit/>
          </a:bodyPr>
          <a:lstStyle/>
          <a:p>
            <a:pPr marL="285750" indent="-28575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Major Clarity</a:t>
            </a:r>
          </a:p>
          <a:p>
            <a:pPr marL="742950" lvl="1" indent="-28575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Career Exploration</a:t>
            </a:r>
          </a:p>
          <a:p>
            <a:pPr marL="1200150" lvl="2" indent="-28575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Videos, simulations</a:t>
            </a:r>
          </a:p>
          <a:p>
            <a:pPr marL="742950" lvl="1" indent="-28575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Resume builder</a:t>
            </a:r>
          </a:p>
          <a:p>
            <a:pPr marL="742950" lvl="1" indent="-285750">
              <a:buFont typeface="Arial" panose="020B0604020202020204" pitchFamily="34" charset="0"/>
              <a:buChar char="•"/>
            </a:pPr>
            <a:endParaRPr lang="en-US" sz="3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J.A. Inspire</a:t>
            </a:r>
          </a:p>
          <a:p>
            <a:pPr marL="742950" lvl="1" indent="-28575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Virtual Career Fair</a:t>
            </a:r>
          </a:p>
          <a:p>
            <a:pPr marL="742950" lvl="1" indent="-285750">
              <a:buFont typeface="Arial" panose="020B0604020202020204" pitchFamily="34" charset="0"/>
              <a:buChar char="•"/>
            </a:pPr>
            <a:endParaRPr lang="en-US" sz="32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3204" y="711653"/>
            <a:ext cx="1476675" cy="1122513"/>
          </a:xfrm>
          <a:prstGeom prst="rect">
            <a:avLst/>
          </a:prstGeom>
        </p:spPr>
      </p:pic>
      <p:pic>
        <p:nvPicPr>
          <p:cNvPr id="12" name="Picture 11" descr="Hand molding clay">
            <a:extLst>
              <a:ext uri="{FF2B5EF4-FFF2-40B4-BE49-F238E27FC236}">
                <a16:creationId xmlns:a16="http://schemas.microsoft.com/office/drawing/2014/main" id="{4EEE62B6-4AE5-B296-1349-2FDBB1D781A5}"/>
              </a:ext>
            </a:extLst>
          </p:cNvPr>
          <p:cNvPicPr>
            <a:picLocks noChangeAspect="1"/>
          </p:cNvPicPr>
          <p:nvPr/>
        </p:nvPicPr>
        <p:blipFill>
          <a:blip r:embed="rId3"/>
          <a:stretch>
            <a:fillRect/>
          </a:stretch>
        </p:blipFill>
        <p:spPr>
          <a:xfrm>
            <a:off x="9718959" y="4905734"/>
            <a:ext cx="2197685" cy="1534501"/>
          </a:xfrm>
          <a:prstGeom prst="rect">
            <a:avLst/>
          </a:prstGeom>
        </p:spPr>
      </p:pic>
      <p:pic>
        <p:nvPicPr>
          <p:cNvPr id="14" name="Picture 13" descr="Three people working at laptops on desk in garage at night">
            <a:extLst>
              <a:ext uri="{FF2B5EF4-FFF2-40B4-BE49-F238E27FC236}">
                <a16:creationId xmlns:a16="http://schemas.microsoft.com/office/drawing/2014/main" id="{A3350165-D382-7F4A-1069-74D101FEDC0F}"/>
              </a:ext>
            </a:extLst>
          </p:cNvPr>
          <p:cNvPicPr>
            <a:picLocks noChangeAspect="1"/>
          </p:cNvPicPr>
          <p:nvPr/>
        </p:nvPicPr>
        <p:blipFill>
          <a:blip r:embed="rId4"/>
          <a:stretch>
            <a:fillRect/>
          </a:stretch>
        </p:blipFill>
        <p:spPr>
          <a:xfrm>
            <a:off x="6725726" y="4724950"/>
            <a:ext cx="2284050" cy="1522997"/>
          </a:xfrm>
          <a:prstGeom prst="rect">
            <a:avLst/>
          </a:prstGeom>
        </p:spPr>
      </p:pic>
      <p:pic>
        <p:nvPicPr>
          <p:cNvPr id="18" name="Picture 17" descr="Shadow of a person">
            <a:extLst>
              <a:ext uri="{FF2B5EF4-FFF2-40B4-BE49-F238E27FC236}">
                <a16:creationId xmlns:a16="http://schemas.microsoft.com/office/drawing/2014/main" id="{B0E00D9A-3727-659F-3204-07F873572102}"/>
              </a:ext>
            </a:extLst>
          </p:cNvPr>
          <p:cNvPicPr>
            <a:picLocks noChangeAspect="1"/>
          </p:cNvPicPr>
          <p:nvPr/>
        </p:nvPicPr>
        <p:blipFill>
          <a:blip r:embed="rId5"/>
          <a:stretch>
            <a:fillRect/>
          </a:stretch>
        </p:blipFill>
        <p:spPr>
          <a:xfrm>
            <a:off x="7171886" y="2735902"/>
            <a:ext cx="2161272" cy="1386195"/>
          </a:xfrm>
          <a:prstGeom prst="rect">
            <a:avLst/>
          </a:prstGeom>
        </p:spPr>
      </p:pic>
      <p:pic>
        <p:nvPicPr>
          <p:cNvPr id="20" name="Picture 19">
            <a:extLst>
              <a:ext uri="{FF2B5EF4-FFF2-40B4-BE49-F238E27FC236}">
                <a16:creationId xmlns:a16="http://schemas.microsoft.com/office/drawing/2014/main" id="{25043BA4-5E70-35C3-E6B3-E71E4EE7DB82}"/>
              </a:ext>
            </a:extLst>
          </p:cNvPr>
          <p:cNvPicPr>
            <a:picLocks noChangeAspect="1"/>
          </p:cNvPicPr>
          <p:nvPr/>
        </p:nvPicPr>
        <p:blipFill>
          <a:blip r:embed="rId6"/>
          <a:stretch>
            <a:fillRect/>
          </a:stretch>
        </p:blipFill>
        <p:spPr>
          <a:xfrm>
            <a:off x="9866263" y="2408362"/>
            <a:ext cx="2121592" cy="1420491"/>
          </a:xfrm>
          <a:prstGeom prst="rect">
            <a:avLst/>
          </a:prstGeom>
        </p:spPr>
      </p:pic>
    </p:spTree>
    <p:extLst>
      <p:ext uri="{BB962C8B-B14F-4D97-AF65-F5344CB8AC3E}">
        <p14:creationId xmlns:p14="http://schemas.microsoft.com/office/powerpoint/2010/main" val="1975363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Employ</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6226" y="718745"/>
            <a:ext cx="1476675" cy="1122513"/>
          </a:xfrm>
          <a:prstGeom prst="rect">
            <a:avLst/>
          </a:prstGeom>
        </p:spPr>
      </p:pic>
      <p:pic>
        <p:nvPicPr>
          <p:cNvPr id="8" name="Picture 7">
            <a:extLst>
              <a:ext uri="{FF2B5EF4-FFF2-40B4-BE49-F238E27FC236}">
                <a16:creationId xmlns:a16="http://schemas.microsoft.com/office/drawing/2014/main" id="{813385BA-E9E2-7EDF-FBA9-70274926EC71}"/>
              </a:ext>
            </a:extLst>
          </p:cNvPr>
          <p:cNvPicPr>
            <a:picLocks noChangeAspect="1"/>
          </p:cNvPicPr>
          <p:nvPr/>
        </p:nvPicPr>
        <p:blipFill>
          <a:blip r:embed="rId3"/>
          <a:stretch>
            <a:fillRect/>
          </a:stretch>
        </p:blipFill>
        <p:spPr>
          <a:xfrm>
            <a:off x="3032448" y="53928"/>
            <a:ext cx="5259417" cy="6750144"/>
          </a:xfrm>
          <a:prstGeom prst="rect">
            <a:avLst/>
          </a:prstGeom>
        </p:spPr>
      </p:pic>
      <p:sp>
        <p:nvSpPr>
          <p:cNvPr id="3" name="TextBox 2">
            <a:extLst>
              <a:ext uri="{FF2B5EF4-FFF2-40B4-BE49-F238E27FC236}">
                <a16:creationId xmlns:a16="http://schemas.microsoft.com/office/drawing/2014/main" id="{B0032840-6EA5-7A17-C68B-E5D1C8874AE7}"/>
              </a:ext>
            </a:extLst>
          </p:cNvPr>
          <p:cNvSpPr txBox="1"/>
          <p:nvPr/>
        </p:nvSpPr>
        <p:spPr>
          <a:xfrm>
            <a:off x="8800941" y="6139255"/>
            <a:ext cx="2986481" cy="307777"/>
          </a:xfrm>
          <a:prstGeom prst="rect">
            <a:avLst/>
          </a:prstGeom>
          <a:noFill/>
        </p:spPr>
        <p:txBody>
          <a:bodyPr wrap="square" rtlCol="0">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www.jainspirejaarizona.vfairs.com</a:t>
            </a:r>
          </a:p>
        </p:txBody>
      </p:sp>
    </p:spTree>
    <p:extLst>
      <p:ext uri="{BB962C8B-B14F-4D97-AF65-F5344CB8AC3E}">
        <p14:creationId xmlns:p14="http://schemas.microsoft.com/office/powerpoint/2010/main" val="3605001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Enlist</a:t>
            </a:r>
          </a:p>
        </p:txBody>
      </p:sp>
      <p:sp>
        <p:nvSpPr>
          <p:cNvPr id="3" name="Rectangle 2"/>
          <p:cNvSpPr/>
          <p:nvPr/>
        </p:nvSpPr>
        <p:spPr>
          <a:xfrm>
            <a:off x="794791" y="2398530"/>
            <a:ext cx="10165977" cy="4467249"/>
          </a:xfrm>
          <a:prstGeom prst="rect">
            <a:avLst/>
          </a:prstGeom>
        </p:spPr>
        <p:txBody>
          <a:bodyPr wrap="square">
            <a:spAutoFit/>
          </a:bodyPr>
          <a:lstStyle/>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Take the ASVAB – sign up in the Counseling office.</a:t>
            </a:r>
          </a:p>
          <a:p>
            <a:pPr marL="914400" lvl="1" indent="-457200">
              <a:lnSpc>
                <a:spcPct val="150000"/>
              </a:lnSpc>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November 1</a:t>
            </a:r>
            <a:r>
              <a:rPr lang="en-US" sz="2000" baseline="30000" dirty="0">
                <a:latin typeface="Tahoma" panose="020B0604030504040204" pitchFamily="34" charset="0"/>
                <a:ea typeface="Tahoma" panose="020B0604030504040204" pitchFamily="34" charset="0"/>
                <a:cs typeface="Tahoma" panose="020B0604030504040204" pitchFamily="34" charset="0"/>
              </a:rPr>
              <a:t>st </a:t>
            </a:r>
            <a:r>
              <a:rPr lang="en-US" sz="2000" dirty="0">
                <a:latin typeface="Tahoma" panose="020B0604030504040204" pitchFamily="34" charset="0"/>
                <a:ea typeface="Tahoma" panose="020B0604030504040204" pitchFamily="34" charset="0"/>
                <a:cs typeface="Tahoma" panose="020B0604030504040204" pitchFamily="34" charset="0"/>
              </a:rPr>
              <a:t>or</a:t>
            </a:r>
            <a:r>
              <a:rPr lang="en-US" sz="2000" baseline="300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16</a:t>
            </a:r>
            <a:r>
              <a:rPr lang="en-US" sz="2000" baseline="30000" dirty="0">
                <a:latin typeface="Tahoma" panose="020B0604030504040204" pitchFamily="34" charset="0"/>
                <a:ea typeface="Tahoma" panose="020B0604030504040204" pitchFamily="34" charset="0"/>
                <a:cs typeface="Tahoma" panose="020B0604030504040204" pitchFamily="34" charset="0"/>
              </a:rPr>
              <a:t>th</a:t>
            </a:r>
            <a:r>
              <a:rPr lang="en-US" sz="2000" dirty="0">
                <a:latin typeface="Tahoma" panose="020B0604030504040204" pitchFamily="34" charset="0"/>
                <a:ea typeface="Tahoma" panose="020B0604030504040204" pitchFamily="34" charset="0"/>
                <a:cs typeface="Tahoma" panose="020B0604030504040204" pitchFamily="34" charset="0"/>
              </a:rPr>
              <a:t>, February 8</a:t>
            </a:r>
            <a:r>
              <a:rPr lang="en-US" sz="2000" baseline="30000" dirty="0">
                <a:latin typeface="Tahoma" panose="020B0604030504040204" pitchFamily="34" charset="0"/>
                <a:ea typeface="Tahoma" panose="020B0604030504040204" pitchFamily="34" charset="0"/>
                <a:cs typeface="Tahoma" panose="020B0604030504040204" pitchFamily="34" charset="0"/>
              </a:rPr>
              <a:t>th</a:t>
            </a:r>
            <a:r>
              <a:rPr lang="en-US" sz="2000" dirty="0">
                <a:latin typeface="Tahoma" panose="020B0604030504040204" pitchFamily="34" charset="0"/>
                <a:ea typeface="Tahoma" panose="020B0604030504040204" pitchFamily="34" charset="0"/>
                <a:cs typeface="Tahoma" panose="020B0604030504040204" pitchFamily="34" charset="0"/>
              </a:rPr>
              <a:t>, April 12</a:t>
            </a:r>
            <a:r>
              <a:rPr lang="en-US" sz="2000" baseline="30000" dirty="0">
                <a:latin typeface="Tahoma" panose="020B0604030504040204" pitchFamily="34" charset="0"/>
                <a:ea typeface="Tahoma" panose="020B0604030504040204" pitchFamily="34" charset="0"/>
                <a:cs typeface="Tahoma" panose="020B0604030504040204" pitchFamily="34" charset="0"/>
              </a:rPr>
              <a:t>th</a:t>
            </a:r>
          </a:p>
          <a:p>
            <a:pPr marL="914400" lvl="1" indent="-457200">
              <a:lnSpc>
                <a:spcPct val="150000"/>
              </a:lnSpc>
              <a:buFont typeface="Arial" panose="020B0604020202020204" pitchFamily="34" charset="0"/>
              <a:buChar char="•"/>
            </a:pPr>
            <a:endParaRPr lang="en-US" sz="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Talk to recruiters – </a:t>
            </a:r>
            <a:r>
              <a:rPr lang="en-US" sz="2800" dirty="0">
                <a:latin typeface="Tahoma" panose="020B0604030504040204" pitchFamily="34" charset="0"/>
                <a:ea typeface="Tahoma" panose="020B0604030504040204" pitchFamily="34" charset="0"/>
                <a:cs typeface="Tahoma" panose="020B0604030504040204" pitchFamily="34" charset="0"/>
                <a:hlinkClick r:id="rId2"/>
              </a:rPr>
              <a:t>https://www.military.com/join-armed-forces/recruiting-10-tips.html</a:t>
            </a:r>
            <a:r>
              <a:rPr lang="en-US" sz="2800" dirty="0">
                <a:latin typeface="Tahoma" panose="020B0604030504040204" pitchFamily="34" charset="0"/>
                <a:ea typeface="Tahoma" panose="020B0604030504040204" pitchFamily="34" charset="0"/>
                <a:cs typeface="Tahoma" panose="020B0604030504040204" pitchFamily="34" charset="0"/>
              </a:rPr>
              <a:t> or when they visit campus.</a:t>
            </a:r>
          </a:p>
          <a:p>
            <a:pPr marL="457200" indent="-457200">
              <a:buFont typeface="Arial" panose="020B0604020202020204" pitchFamily="34" charset="0"/>
              <a:buChar char="•"/>
            </a:pPr>
            <a:endParaRPr lang="en-US" sz="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endParaRPr lang="en-US" sz="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Select the branch of military that meets your interests and skills.</a:t>
            </a:r>
          </a:p>
          <a:p>
            <a:pPr marL="457200" indent="-457200">
              <a:buFont typeface="Arial" panose="020B0604020202020204" pitchFamily="34" charset="0"/>
              <a:buChar char="•"/>
            </a:pPr>
            <a:endParaRPr lang="en-US" sz="800" dirty="0">
              <a:latin typeface="Tahoma" panose="020B0604030504040204" pitchFamily="34" charset="0"/>
              <a:ea typeface="Tahoma" panose="020B0604030504040204" pitchFamily="34" charset="0"/>
              <a:cs typeface="Tahoma" panose="020B0604030504040204" pitchFamily="34" charset="0"/>
            </a:endParaRPr>
          </a:p>
          <a:p>
            <a:pPr marL="457200" indent="-457200">
              <a:lnSpc>
                <a:spcPct val="150000"/>
              </a:lnSpc>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Learn a skilled trade or make a career in the military.</a:t>
            </a:r>
          </a:p>
          <a:p>
            <a:pPr marL="457200" indent="-457200">
              <a:lnSpc>
                <a:spcPct val="150000"/>
              </a:lnSpc>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Ask about educational opportunities.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935" y="605914"/>
            <a:ext cx="1058171" cy="1375566"/>
          </a:xfrm>
          <a:prstGeom prst="rect">
            <a:avLst/>
          </a:prstGeom>
        </p:spPr>
      </p:pic>
    </p:spTree>
    <p:extLst>
      <p:ext uri="{BB962C8B-B14F-4D97-AF65-F5344CB8AC3E}">
        <p14:creationId xmlns:p14="http://schemas.microsoft.com/office/powerpoint/2010/main" val="182693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Enlist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0768" y="605914"/>
            <a:ext cx="1058171" cy="1375566"/>
          </a:xfrm>
          <a:prstGeom prst="rect">
            <a:avLst/>
          </a:prstGeom>
        </p:spPr>
      </p:pic>
      <p:pic>
        <p:nvPicPr>
          <p:cNvPr id="6" name="Picture 5">
            <a:extLst>
              <a:ext uri="{FF2B5EF4-FFF2-40B4-BE49-F238E27FC236}">
                <a16:creationId xmlns:a16="http://schemas.microsoft.com/office/drawing/2014/main" id="{D91C4A82-9290-C21A-E6EB-332B8E7A9CD1}"/>
              </a:ext>
            </a:extLst>
          </p:cNvPr>
          <p:cNvPicPr>
            <a:picLocks noChangeAspect="1"/>
          </p:cNvPicPr>
          <p:nvPr/>
        </p:nvPicPr>
        <p:blipFill>
          <a:blip r:embed="rId3"/>
          <a:stretch>
            <a:fillRect/>
          </a:stretch>
        </p:blipFill>
        <p:spPr>
          <a:xfrm>
            <a:off x="2108719" y="1177680"/>
            <a:ext cx="8674768" cy="5394031"/>
          </a:xfrm>
          <a:prstGeom prst="rect">
            <a:avLst/>
          </a:prstGeom>
        </p:spPr>
      </p:pic>
    </p:spTree>
    <p:extLst>
      <p:ext uri="{BB962C8B-B14F-4D97-AF65-F5344CB8AC3E}">
        <p14:creationId xmlns:p14="http://schemas.microsoft.com/office/powerpoint/2010/main" val="320859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Enlist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003" y="605914"/>
            <a:ext cx="1058171" cy="1375566"/>
          </a:xfrm>
          <a:prstGeom prst="rect">
            <a:avLst/>
          </a:prstGeom>
        </p:spPr>
      </p:pic>
      <p:sp>
        <p:nvSpPr>
          <p:cNvPr id="3" name="TextBox 2">
            <a:extLst>
              <a:ext uri="{FF2B5EF4-FFF2-40B4-BE49-F238E27FC236}">
                <a16:creationId xmlns:a16="http://schemas.microsoft.com/office/drawing/2014/main" id="{8550C7C7-3208-5C1F-0029-AD0F3A99D17D}"/>
              </a:ext>
            </a:extLst>
          </p:cNvPr>
          <p:cNvSpPr txBox="1"/>
          <p:nvPr/>
        </p:nvSpPr>
        <p:spPr>
          <a:xfrm>
            <a:off x="553673" y="2511260"/>
            <a:ext cx="11283193" cy="3939540"/>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Tuition Assistance</a:t>
            </a:r>
          </a:p>
          <a:p>
            <a:pPr algn="l"/>
            <a:r>
              <a:rPr lang="en-US" sz="1400" i="0" dirty="0">
                <a:effectLst/>
                <a:latin typeface="Tahoma" panose="020B0604030504040204" pitchFamily="34" charset="0"/>
                <a:ea typeface="Tahoma" panose="020B0604030504040204" pitchFamily="34" charset="0"/>
                <a:cs typeface="Tahoma" panose="020B0604030504040204" pitchFamily="34" charset="0"/>
              </a:rPr>
              <a:t>Military Tuition Assistance is a benefit paid to eligible members of the Army, Navy, Marines, Air Force, and Coast Guard. Congress has given each service the ability to pay up to 100% for the tuition expenses of its members.</a:t>
            </a:r>
          </a:p>
          <a:p>
            <a:pPr algn="l"/>
            <a:r>
              <a:rPr lang="en-US" sz="1400" i="0" dirty="0">
                <a:effectLst/>
                <a:latin typeface="Tahoma" panose="020B0604030504040204" pitchFamily="34" charset="0"/>
                <a:ea typeface="Tahoma" panose="020B0604030504040204" pitchFamily="34" charset="0"/>
                <a:cs typeface="Tahoma" panose="020B0604030504040204" pitchFamily="34" charset="0"/>
              </a:rPr>
              <a:t>Each service has its own criteria for eligibility, obligated service, application process' and restrictions. This money is usually paid directly to the institution by the individual services.</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b="1" dirty="0">
                <a:latin typeface="Tahoma" panose="020B0604030504040204" pitchFamily="34" charset="0"/>
                <a:ea typeface="Tahoma" panose="020B0604030504040204" pitchFamily="34" charset="0"/>
                <a:cs typeface="Tahoma" panose="020B0604030504040204" pitchFamily="34" charset="0"/>
              </a:rPr>
              <a:t>GI Bill</a:t>
            </a:r>
          </a:p>
          <a:p>
            <a:r>
              <a:rPr lang="en-US" sz="1400" i="0" dirty="0">
                <a:effectLst/>
                <a:latin typeface="Tahoma" panose="020B0604030504040204" pitchFamily="34" charset="0"/>
                <a:ea typeface="Tahoma" panose="020B0604030504040204" pitchFamily="34" charset="0"/>
                <a:cs typeface="Tahoma" panose="020B0604030504040204" pitchFamily="34" charset="0"/>
              </a:rPr>
              <a:t>GI Bill benefits help you pay for college, graduate school, and training programs. Since 1944, the GI Bill has helped qualifying Veterans and their family members get money to cover all or some of the costs for school or training. </a:t>
            </a: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b="1" dirty="0">
                <a:latin typeface="Tahoma" panose="020B0604030504040204" pitchFamily="34" charset="0"/>
                <a:ea typeface="Tahoma" panose="020B0604030504040204" pitchFamily="34" charset="0"/>
                <a:cs typeface="Tahoma" panose="020B0604030504040204" pitchFamily="34" charset="0"/>
              </a:rPr>
              <a:t>Certifications</a:t>
            </a:r>
          </a:p>
          <a:p>
            <a:pPr algn="l"/>
            <a:r>
              <a:rPr lang="en-US" sz="1400" i="0" dirty="0">
                <a:effectLst/>
                <a:latin typeface="Tahoma" panose="020B0604030504040204" pitchFamily="34" charset="0"/>
                <a:ea typeface="Tahoma" panose="020B0604030504040204" pitchFamily="34" charset="0"/>
                <a:cs typeface="Tahoma" panose="020B0604030504040204" pitchFamily="34" charset="0"/>
              </a:rPr>
              <a:t>If your military training school doesn't offer college credit, it may offer certification in a specialized technical field instead. Many national trade associations recognize military certification tests. So, if you choose not to re-enlist, passing a certification exam helps you transition to your civilian career right away, without having to go through a long training period at lower pay.</a:t>
            </a:r>
          </a:p>
          <a:p>
            <a:pPr algn="l"/>
            <a:r>
              <a:rPr lang="en-US" sz="1400" i="0" dirty="0">
                <a:effectLst/>
                <a:latin typeface="Tahoma" panose="020B0604030504040204" pitchFamily="34" charset="0"/>
                <a:ea typeface="Tahoma" panose="020B0604030504040204" pitchFamily="34" charset="0"/>
                <a:cs typeface="Tahoma" panose="020B0604030504040204" pitchFamily="34" charset="0"/>
              </a:rPr>
              <a:t>Certification testing is available in the fields of automotive, computing, electronics, management, broadcast engineering, emergency medical technician, medical technology and food preparation, among many others.</a:t>
            </a:r>
          </a:p>
          <a:p>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dirty="0">
                <a:latin typeface="Tahoma" panose="020B0604030504040204" pitchFamily="34" charset="0"/>
                <a:ea typeface="Tahoma" panose="020B0604030504040204" pitchFamily="34" charset="0"/>
                <a:cs typeface="Tahoma" panose="020B0604030504040204" pitchFamily="34" charset="0"/>
              </a:rPr>
              <a:t>Sources:  www.myfuture.com/military/college-assistance and www.va.gov./education/about-gi-bill-benefits/</a:t>
            </a:r>
          </a:p>
        </p:txBody>
      </p:sp>
    </p:spTree>
    <p:extLst>
      <p:ext uri="{BB962C8B-B14F-4D97-AF65-F5344CB8AC3E}">
        <p14:creationId xmlns:p14="http://schemas.microsoft.com/office/powerpoint/2010/main" val="366522569"/>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DA3310EBC18C44A655A1643E9F9991" ma:contentTypeVersion="7" ma:contentTypeDescription="Create a new document." ma:contentTypeScope="" ma:versionID="69c0411b16af71b66e5e2849f7b3e87e">
  <xsd:schema xmlns:xsd="http://www.w3.org/2001/XMLSchema" xmlns:xs="http://www.w3.org/2001/XMLSchema" xmlns:p="http://schemas.microsoft.com/office/2006/metadata/properties" xmlns:ns3="ac05d0a6-85cf-47ac-a087-b132d40da6e8" xmlns:ns4="306c6b30-7c76-42af-be9d-204e44ce3960" targetNamespace="http://schemas.microsoft.com/office/2006/metadata/properties" ma:root="true" ma:fieldsID="270b0e1f2ded757a8e9d731722526790" ns3:_="" ns4:_="">
    <xsd:import namespace="ac05d0a6-85cf-47ac-a087-b132d40da6e8"/>
    <xsd:import namespace="306c6b30-7c76-42af-be9d-204e44ce396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05d0a6-85cf-47ac-a087-b132d40da6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6c6b30-7c76-42af-be9d-204e44ce39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178537-AC8B-48A1-94E3-AA7C15EF3D28}">
  <ds:schemaRefs>
    <ds:schemaRef ds:uri="http://schemas.microsoft.com/sharepoint/v3/contenttype/forms"/>
  </ds:schemaRefs>
</ds:datastoreItem>
</file>

<file path=customXml/itemProps2.xml><?xml version="1.0" encoding="utf-8"?>
<ds:datastoreItem xmlns:ds="http://schemas.openxmlformats.org/officeDocument/2006/customXml" ds:itemID="{A981D5C6-68F0-46D2-9F97-D35592E20A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05d0a6-85cf-47ac-a087-b132d40da6e8"/>
    <ds:schemaRef ds:uri="306c6b30-7c76-42af-be9d-204e44ce39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EF8BD1-FD4E-4FDB-B14A-9711247161DD}">
  <ds:schemaRefs>
    <ds:schemaRef ds:uri="http://purl.org/dc/dcmitype/"/>
    <ds:schemaRef ds:uri="http://schemas.microsoft.com/office/2006/metadata/properties"/>
    <ds:schemaRef ds:uri="http://purl.org/dc/elements/1.1/"/>
    <ds:schemaRef ds:uri="306c6b30-7c76-42af-be9d-204e44ce3960"/>
    <ds:schemaRef ds:uri="http://schemas.openxmlformats.org/package/2006/metadata/core-properties"/>
    <ds:schemaRef ds:uri="http://purl.org/dc/terms/"/>
    <ds:schemaRef ds:uri="http://www.w3.org/XML/1998/namespace"/>
    <ds:schemaRef ds:uri="ac05d0a6-85cf-47ac-a087-b132d40da6e8"/>
    <ds:schemaRef ds:uri="http://schemas.microsoft.com/office/2006/documentManagement/typ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TM04033917[[fn=Berlin]]</Template>
  <TotalTime>1550</TotalTime>
  <Words>1368</Words>
  <Application>Microsoft Office PowerPoint</Application>
  <PresentationFormat>Widescreen</PresentationFormat>
  <Paragraphs>179</Paragraphs>
  <Slides>22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Tahoma</vt:lpstr>
      <vt:lpstr>Trebuchet MS</vt:lpstr>
      <vt:lpstr>Wingdings 2</vt:lpstr>
      <vt:lpstr>Berlin</vt:lpstr>
      <vt:lpstr>Senior ECAP </vt:lpstr>
      <vt:lpstr>Agenda</vt:lpstr>
      <vt:lpstr>PowerPoint Presentation</vt:lpstr>
      <vt:lpstr>Employ</vt:lpstr>
      <vt:lpstr>Employ</vt:lpstr>
      <vt:lpstr>Employ</vt:lpstr>
      <vt:lpstr>Enlist</vt:lpstr>
      <vt:lpstr>Enlist</vt:lpstr>
      <vt:lpstr>Enlist</vt:lpstr>
      <vt:lpstr>Enroll: 2-year community/technical college</vt:lpstr>
      <vt:lpstr>Enroll: 4-year public or private college/university</vt:lpstr>
      <vt:lpstr>Enroll</vt:lpstr>
      <vt:lpstr>SAT &amp; ACT Test Scores</vt:lpstr>
      <vt:lpstr>Letters of Recommendation</vt:lpstr>
      <vt:lpstr>What makes a great application? </vt:lpstr>
      <vt:lpstr>Helpful hints for the application process……</vt:lpstr>
      <vt:lpstr>FAFSA – Free Application for Federal Student Aid </vt:lpstr>
      <vt:lpstr>Scholarships – Free money for college</vt:lpstr>
      <vt:lpstr>NCAA Eligibility Center</vt:lpstr>
      <vt:lpstr>Official Transcript Request</vt:lpstr>
      <vt:lpstr>Final Reminders</vt:lpstr>
      <vt:lpstr>Exit Ticket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ECAP</dc:title>
  <dc:creator>Jonaitis, Eileen</dc:creator>
  <cp:lastModifiedBy>Davidson, Amy</cp:lastModifiedBy>
  <cp:revision>72</cp:revision>
  <dcterms:created xsi:type="dcterms:W3CDTF">2019-08-26T22:41:35Z</dcterms:created>
  <dcterms:modified xsi:type="dcterms:W3CDTF">2022-09-20T01:16:14Z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0x01010054DA3310EBC18C44A655A1643E9F9991</vt:lpwstr>
  </property>
</Properties>
</file>